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77" r:id="rId2"/>
    <p:sldId id="257" r:id="rId3"/>
    <p:sldId id="260" r:id="rId4"/>
    <p:sldId id="258" r:id="rId5"/>
    <p:sldId id="259" r:id="rId6"/>
    <p:sldId id="279" r:id="rId7"/>
    <p:sldId id="278" r:id="rId8"/>
    <p:sldId id="264" r:id="rId9"/>
    <p:sldId id="261" r:id="rId10"/>
    <p:sldId id="262" r:id="rId11"/>
    <p:sldId id="263" r:id="rId12"/>
    <p:sldId id="265" r:id="rId13"/>
    <p:sldId id="266" r:id="rId14"/>
    <p:sldId id="267" r:id="rId15"/>
    <p:sldId id="268" r:id="rId16"/>
    <p:sldId id="271" r:id="rId17"/>
    <p:sldId id="272" r:id="rId18"/>
    <p:sldId id="274" r:id="rId19"/>
    <p:sldId id="273"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94660"/>
  </p:normalViewPr>
  <p:slideViewPr>
    <p:cSldViewPr snapToGrid="0">
      <p:cViewPr varScale="1">
        <p:scale>
          <a:sx n="69" d="100"/>
          <a:sy n="69" d="100"/>
        </p:scale>
        <p:origin x="7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A4D-38E0-ED1F-F0B9-0108E2EFAC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D4104-0D4A-2FCA-8293-E972D3700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4C0003-FD93-52AC-6D17-031F06A0A07B}"/>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7C802A12-9733-51F4-B0D0-BE7A1F11B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CF0B-138E-6E1B-52B7-709A1A8D8B86}"/>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150507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7313-B5D4-4328-B268-23868862C7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B76A2-806C-97DA-7479-B6662903E7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D8BDE-6F84-1F9B-B34F-F39B29817B7A}"/>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1BB83466-5460-8EF7-0578-538E2644F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10055-ABF4-BAC2-DAB1-21C70F96EBA6}"/>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2810744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93F074-1A36-11AB-6254-16C4FD4979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BB931-2622-48F2-1511-933E1FEE33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570B-BBA3-501F-3921-60F8D22D453C}"/>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B6C7A9D1-2CE2-7B68-AEC7-316E1D3D1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DBF38-6532-B324-46AD-1BFABA402E34}"/>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90004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F89E-37B2-BC58-C1FE-76834610F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510F-6BE5-6F4C-F7DC-54AC92648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3E18B-7C10-212F-A785-6DAB3F4C568F}"/>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C3A5731A-E8BD-9033-433F-5EF544388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58D75-08FB-0DC5-C839-91F84A6E438C}"/>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241817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2705-36C3-7ECF-6D9C-C78B7CB0B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1FDB8-C7E4-3BD5-02AA-F61BB08D29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06647-FAE7-25C1-6CC9-8899135B8AE3}"/>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A92D44FF-8C99-1808-0BB1-88F058B8F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B9DF3-F9CD-3693-3428-1533C427C4A7}"/>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511455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1A8B-A92D-0B4C-A8A3-BB298E0291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3D1AB-D6BF-B237-4D56-59C4E33F03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522AC-1425-2C3E-D155-05F109812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438C53-DE6B-2476-9400-C617C3F42046}"/>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6" name="Footer Placeholder 5">
            <a:extLst>
              <a:ext uri="{FF2B5EF4-FFF2-40B4-BE49-F238E27FC236}">
                <a16:creationId xmlns:a16="http://schemas.microsoft.com/office/drawing/2014/main" id="{B73578B2-65C4-D335-88E0-90E4F2B21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EAD66-4719-93DF-89C3-8EFB94C5A839}"/>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2704274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7417-5219-A6DE-EAE6-E3BFE7F137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AE20A0-3784-3B20-336F-9D4FB04D8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26EC77-A596-3169-961C-6A15E0F5E2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7A0A19-6499-FECE-AF5E-D9442A021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18ECDF-963B-2080-B0E7-2A111F20C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1F16E-2DF6-602C-98EC-0E91E95B6BAF}"/>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8" name="Footer Placeholder 7">
            <a:extLst>
              <a:ext uri="{FF2B5EF4-FFF2-40B4-BE49-F238E27FC236}">
                <a16:creationId xmlns:a16="http://schemas.microsoft.com/office/drawing/2014/main" id="{CE48F184-1816-5D40-B433-E4D685D52F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DE06-0E5A-3E7E-B8D2-F63104F1C6E4}"/>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3489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D378-8EBC-D858-2677-D9664741EB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E575DD-71D3-4661-4AAE-597B8BD72FA5}"/>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4" name="Footer Placeholder 3">
            <a:extLst>
              <a:ext uri="{FF2B5EF4-FFF2-40B4-BE49-F238E27FC236}">
                <a16:creationId xmlns:a16="http://schemas.microsoft.com/office/drawing/2014/main" id="{0E206EDC-8443-AA9C-00B6-3B13798833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063DE5-48FA-D38F-4FC8-3B6B1EEFBA12}"/>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323869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C45BC-BB71-552A-2255-FFF0FD58B82D}"/>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3" name="Footer Placeholder 2">
            <a:extLst>
              <a:ext uri="{FF2B5EF4-FFF2-40B4-BE49-F238E27FC236}">
                <a16:creationId xmlns:a16="http://schemas.microsoft.com/office/drawing/2014/main" id="{F26DA743-14A4-EEC6-3BB4-7932BC160F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0641-639F-2B87-D166-2DCC5411841A}"/>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67265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FE54-6842-24BE-FD92-8341ADDF5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3C226-310F-5AD0-CD42-1A47B1DA1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3CBDD5-E869-FD63-3236-0D76730F9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DECBD-B6BC-D496-3E13-C18C13204CC9}"/>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6" name="Footer Placeholder 5">
            <a:extLst>
              <a:ext uri="{FF2B5EF4-FFF2-40B4-BE49-F238E27FC236}">
                <a16:creationId xmlns:a16="http://schemas.microsoft.com/office/drawing/2014/main" id="{9CB0378E-FE61-4CDA-3B59-B60151EE7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2B090-66A5-7531-2C48-9C9D09D5BCCD}"/>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471556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661E-1E05-80D2-03DF-933C2EDF8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1AA745-8011-F854-8279-62211041EF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267089-321F-B2BF-DEF1-31BDD4187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57361-1262-C91A-9AE7-A66AD4E4B232}"/>
              </a:ext>
            </a:extLst>
          </p:cNvPr>
          <p:cNvSpPr>
            <a:spLocks noGrp="1"/>
          </p:cNvSpPr>
          <p:nvPr>
            <p:ph type="dt" sz="half" idx="10"/>
          </p:nvPr>
        </p:nvSpPr>
        <p:spPr/>
        <p:txBody>
          <a:bodyPr/>
          <a:lstStyle/>
          <a:p>
            <a:fld id="{27A768CD-F88A-4799-9491-DA72E4EF46CA}" type="datetimeFigureOut">
              <a:rPr lang="en-US" smtClean="0"/>
              <a:t>12/19/2024</a:t>
            </a:fld>
            <a:endParaRPr lang="en-US"/>
          </a:p>
        </p:txBody>
      </p:sp>
      <p:sp>
        <p:nvSpPr>
          <p:cNvPr id="6" name="Footer Placeholder 5">
            <a:extLst>
              <a:ext uri="{FF2B5EF4-FFF2-40B4-BE49-F238E27FC236}">
                <a16:creationId xmlns:a16="http://schemas.microsoft.com/office/drawing/2014/main" id="{6850155B-BEB5-A6C2-6565-9AB0BD220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0E6B89-BAAB-4FD0-8162-BACE1FF9E9B5}"/>
              </a:ext>
            </a:extLst>
          </p:cNvPr>
          <p:cNvSpPr>
            <a:spLocks noGrp="1"/>
          </p:cNvSpPr>
          <p:nvPr>
            <p:ph type="sldNum" sz="quarter" idx="12"/>
          </p:nvPr>
        </p:nvSpPr>
        <p:spPr/>
        <p:txBody>
          <a:bodyPr/>
          <a:lstStyle/>
          <a:p>
            <a:fld id="{C18CC1BB-99BC-46B3-A282-1E28C2A25196}" type="slidenum">
              <a:rPr lang="en-US" smtClean="0"/>
              <a:t>‹#›</a:t>
            </a:fld>
            <a:endParaRPr lang="en-US"/>
          </a:p>
        </p:txBody>
      </p:sp>
    </p:spTree>
    <p:extLst>
      <p:ext uri="{BB962C8B-B14F-4D97-AF65-F5344CB8AC3E}">
        <p14:creationId xmlns:p14="http://schemas.microsoft.com/office/powerpoint/2010/main" val="322414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7208AC-1DC6-4BD6-8286-9FB2D20D3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38BEE-CAAC-88F6-D4E1-9DC08D1D0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4695E-AFC1-B8F6-602A-B17280DB7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768CD-F88A-4799-9491-DA72E4EF46CA}" type="datetimeFigureOut">
              <a:rPr lang="en-US" smtClean="0"/>
              <a:t>12/19/2024</a:t>
            </a:fld>
            <a:endParaRPr lang="en-US"/>
          </a:p>
        </p:txBody>
      </p:sp>
      <p:sp>
        <p:nvSpPr>
          <p:cNvPr id="5" name="Footer Placeholder 4">
            <a:extLst>
              <a:ext uri="{FF2B5EF4-FFF2-40B4-BE49-F238E27FC236}">
                <a16:creationId xmlns:a16="http://schemas.microsoft.com/office/drawing/2014/main" id="{D6097187-967F-EE04-C213-597C051C1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349BE0-C88A-B064-B338-BB36392F3B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CC1BB-99BC-46B3-A282-1E28C2A25196}" type="slidenum">
              <a:rPr lang="en-US" smtClean="0"/>
              <a:t>‹#›</a:t>
            </a:fld>
            <a:endParaRPr lang="en-US"/>
          </a:p>
        </p:txBody>
      </p:sp>
    </p:spTree>
    <p:extLst>
      <p:ext uri="{BB962C8B-B14F-4D97-AF65-F5344CB8AC3E}">
        <p14:creationId xmlns:p14="http://schemas.microsoft.com/office/powerpoint/2010/main" val="15764623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E28E005-B42A-5957-C1AC-B0E0EA1663CD}"/>
              </a:ext>
            </a:extLst>
          </p:cNvPr>
          <p:cNvGrpSpPr/>
          <p:nvPr/>
        </p:nvGrpSpPr>
        <p:grpSpPr>
          <a:xfrm>
            <a:off x="-1" y="0"/>
            <a:ext cx="12192001" cy="6858000"/>
            <a:chOff x="0" y="0"/>
            <a:chExt cx="12192001" cy="5530742"/>
          </a:xfrm>
        </p:grpSpPr>
        <p:pic>
          <p:nvPicPr>
            <p:cNvPr id="14" name="Picture 13">
              <a:extLst>
                <a:ext uri="{FF2B5EF4-FFF2-40B4-BE49-F238E27FC236}">
                  <a16:creationId xmlns:a16="http://schemas.microsoft.com/office/drawing/2014/main" id="{FB9EAE32-3341-31B4-9A9C-70C3F99FE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77100" cy="5530742"/>
            </a:xfrm>
            <a:prstGeom prst="rect">
              <a:avLst/>
            </a:prstGeom>
          </p:spPr>
        </p:pic>
        <p:pic>
          <p:nvPicPr>
            <p:cNvPr id="15" name="Picture 14">
              <a:extLst>
                <a:ext uri="{FF2B5EF4-FFF2-40B4-BE49-F238E27FC236}">
                  <a16:creationId xmlns:a16="http://schemas.microsoft.com/office/drawing/2014/main" id="{7711B0F1-85C9-CC0D-F41B-880C384D7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1" y="0"/>
              <a:ext cx="4914900" cy="5530742"/>
            </a:xfrm>
            <a:prstGeom prst="rect">
              <a:avLst/>
            </a:prstGeom>
          </p:spPr>
        </p:pic>
      </p:grpSp>
      <p:sp>
        <p:nvSpPr>
          <p:cNvPr id="16" name="Title 1">
            <a:extLst>
              <a:ext uri="{FF2B5EF4-FFF2-40B4-BE49-F238E27FC236}">
                <a16:creationId xmlns:a16="http://schemas.microsoft.com/office/drawing/2014/main" id="{3DD84F1B-4B7C-1A75-1538-F6AE05CE1FDA}"/>
              </a:ext>
            </a:extLst>
          </p:cNvPr>
          <p:cNvSpPr>
            <a:spLocks noGrp="1"/>
          </p:cNvSpPr>
          <p:nvPr>
            <p:ph type="ctrTitle"/>
          </p:nvPr>
        </p:nvSpPr>
        <p:spPr>
          <a:xfrm>
            <a:off x="94300" y="209748"/>
            <a:ext cx="3856263" cy="1019856"/>
          </a:xfrm>
          <a:solidFill>
            <a:schemeClr val="bg1">
              <a:lumMod val="95000"/>
            </a:schemeClr>
          </a:solidFill>
        </p:spPr>
        <p:txBody>
          <a:bodyPr>
            <a:normAutofit/>
          </a:bodyPr>
          <a:lstStyle/>
          <a:p>
            <a:pPr algn="l"/>
            <a:r>
              <a:rPr lang="en-US" sz="3200" b="1" dirty="0"/>
              <a:t>Multi-Biometric </a:t>
            </a:r>
            <a:br>
              <a:rPr lang="en-US" sz="3200" b="1" dirty="0"/>
            </a:br>
            <a:r>
              <a:rPr lang="en-US" sz="3200" b="1" dirty="0"/>
              <a:t>Authentication System</a:t>
            </a:r>
          </a:p>
        </p:txBody>
      </p:sp>
      <p:sp>
        <p:nvSpPr>
          <p:cNvPr id="17" name="Subtitle 2">
            <a:extLst>
              <a:ext uri="{FF2B5EF4-FFF2-40B4-BE49-F238E27FC236}">
                <a16:creationId xmlns:a16="http://schemas.microsoft.com/office/drawing/2014/main" id="{0BEA6AB7-A059-360D-6099-55AF6F28C626}"/>
              </a:ext>
            </a:extLst>
          </p:cNvPr>
          <p:cNvSpPr>
            <a:spLocks noGrp="1"/>
          </p:cNvSpPr>
          <p:nvPr>
            <p:ph type="subTitle" idx="1"/>
          </p:nvPr>
        </p:nvSpPr>
        <p:spPr>
          <a:xfrm>
            <a:off x="369508" y="6304316"/>
            <a:ext cx="2693290" cy="273767"/>
          </a:xfrm>
          <a:solidFill>
            <a:schemeClr val="bg1"/>
          </a:solidFill>
        </p:spPr>
        <p:txBody>
          <a:bodyPr>
            <a:normAutofit fontScale="62500" lnSpcReduction="20000"/>
          </a:bodyPr>
          <a:lstStyle/>
          <a:p>
            <a:pPr algn="l"/>
            <a:r>
              <a:rPr lang="en-US" b="1" dirty="0" err="1"/>
              <a:t>Arpat</a:t>
            </a:r>
            <a:r>
              <a:rPr lang="en-US" b="1" dirty="0"/>
              <a:t> </a:t>
            </a:r>
            <a:r>
              <a:rPr lang="en-US" b="1" dirty="0" err="1"/>
              <a:t>Rodpai</a:t>
            </a:r>
            <a:r>
              <a:rPr lang="en-US" b="1" dirty="0"/>
              <a:t>; Gabriel Gorospe</a:t>
            </a:r>
          </a:p>
        </p:txBody>
      </p:sp>
    </p:spTree>
    <p:extLst>
      <p:ext uri="{BB962C8B-B14F-4D97-AF65-F5344CB8AC3E}">
        <p14:creationId xmlns:p14="http://schemas.microsoft.com/office/powerpoint/2010/main" val="3060916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B5C0-4401-2358-6C99-197BB3E336A0}"/>
              </a:ext>
            </a:extLst>
          </p:cNvPr>
          <p:cNvSpPr>
            <a:spLocks noGrp="1"/>
          </p:cNvSpPr>
          <p:nvPr>
            <p:ph type="title"/>
          </p:nvPr>
        </p:nvSpPr>
        <p:spPr/>
        <p:txBody>
          <a:bodyPr/>
          <a:lstStyle/>
          <a:p>
            <a:r>
              <a:rPr lang="en-US" dirty="0"/>
              <a:t>Arduino Uno</a:t>
            </a:r>
          </a:p>
        </p:txBody>
      </p:sp>
      <p:sp>
        <p:nvSpPr>
          <p:cNvPr id="3" name="Content Placeholder 2">
            <a:extLst>
              <a:ext uri="{FF2B5EF4-FFF2-40B4-BE49-F238E27FC236}">
                <a16:creationId xmlns:a16="http://schemas.microsoft.com/office/drawing/2014/main" id="{8227D967-3D3C-C62C-464D-22715934E7E8}"/>
              </a:ext>
            </a:extLst>
          </p:cNvPr>
          <p:cNvSpPr>
            <a:spLocks noGrp="1"/>
          </p:cNvSpPr>
          <p:nvPr>
            <p:ph idx="1"/>
          </p:nvPr>
        </p:nvSpPr>
        <p:spPr>
          <a:xfrm>
            <a:off x="838200" y="1825625"/>
            <a:ext cx="5715000" cy="1707284"/>
          </a:xfrm>
        </p:spPr>
        <p:txBody>
          <a:bodyPr>
            <a:normAutofit fontScale="70000" lnSpcReduction="20000"/>
          </a:bodyPr>
          <a:lstStyle/>
          <a:p>
            <a:r>
              <a:rPr lang="en-US" dirty="0"/>
              <a:t>Controller for hardware peripherals including fingerprint scanner, door lock, and LCD</a:t>
            </a:r>
          </a:p>
          <a:p>
            <a:r>
              <a:rPr lang="en-US" dirty="0"/>
              <a:t>Serial communication with hardware peripherals using on-board pins</a:t>
            </a:r>
          </a:p>
          <a:p>
            <a:r>
              <a:rPr lang="en-US" dirty="0"/>
              <a:t>Serial communication with host operating system over USB connection</a:t>
            </a:r>
          </a:p>
          <a:p>
            <a:endParaRPr lang="en-US" dirty="0"/>
          </a:p>
        </p:txBody>
      </p:sp>
      <p:pic>
        <p:nvPicPr>
          <p:cNvPr id="5" name="Picture 4">
            <a:extLst>
              <a:ext uri="{FF2B5EF4-FFF2-40B4-BE49-F238E27FC236}">
                <a16:creationId xmlns:a16="http://schemas.microsoft.com/office/drawing/2014/main" id="{341B64A7-B509-46CB-4486-7CD2FA1BB0FA}"/>
              </a:ext>
            </a:extLst>
          </p:cNvPr>
          <p:cNvPicPr>
            <a:picLocks noChangeAspect="1"/>
          </p:cNvPicPr>
          <p:nvPr/>
        </p:nvPicPr>
        <p:blipFill>
          <a:blip r:embed="rId2"/>
          <a:stretch>
            <a:fillRect/>
          </a:stretch>
        </p:blipFill>
        <p:spPr>
          <a:xfrm>
            <a:off x="6553200" y="1222333"/>
            <a:ext cx="5420481" cy="3858163"/>
          </a:xfrm>
          <a:prstGeom prst="rect">
            <a:avLst/>
          </a:prstGeom>
        </p:spPr>
      </p:pic>
    </p:spTree>
    <p:extLst>
      <p:ext uri="{BB962C8B-B14F-4D97-AF65-F5344CB8AC3E}">
        <p14:creationId xmlns:p14="http://schemas.microsoft.com/office/powerpoint/2010/main" val="285259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8BF9-F9A3-6E07-675B-DA46ED0F97C0}"/>
              </a:ext>
            </a:extLst>
          </p:cNvPr>
          <p:cNvSpPr>
            <a:spLocks noGrp="1"/>
          </p:cNvSpPr>
          <p:nvPr>
            <p:ph type="title"/>
          </p:nvPr>
        </p:nvSpPr>
        <p:spPr>
          <a:xfrm>
            <a:off x="838200" y="26212"/>
            <a:ext cx="10515600" cy="1325563"/>
          </a:xfrm>
        </p:spPr>
        <p:txBody>
          <a:bodyPr/>
          <a:lstStyle/>
          <a:p>
            <a:r>
              <a:rPr lang="en-US" dirty="0"/>
              <a:t>Finger Print Scanner</a:t>
            </a:r>
          </a:p>
        </p:txBody>
      </p:sp>
      <p:sp>
        <p:nvSpPr>
          <p:cNvPr id="3" name="Content Placeholder 2">
            <a:extLst>
              <a:ext uri="{FF2B5EF4-FFF2-40B4-BE49-F238E27FC236}">
                <a16:creationId xmlns:a16="http://schemas.microsoft.com/office/drawing/2014/main" id="{0B41FAC0-2490-97FD-4211-5CA5A3B42A10}"/>
              </a:ext>
            </a:extLst>
          </p:cNvPr>
          <p:cNvSpPr>
            <a:spLocks noGrp="1"/>
          </p:cNvSpPr>
          <p:nvPr>
            <p:ph idx="1"/>
          </p:nvPr>
        </p:nvSpPr>
        <p:spPr>
          <a:xfrm>
            <a:off x="711102" y="1109794"/>
            <a:ext cx="6283036" cy="2262082"/>
          </a:xfrm>
        </p:spPr>
        <p:txBody>
          <a:bodyPr>
            <a:normAutofit fontScale="62500" lnSpcReduction="20000"/>
          </a:bodyPr>
          <a:lstStyle/>
          <a:p>
            <a:r>
              <a:rPr lang="en-US" dirty="0"/>
              <a:t>Optical image capturing with resolution up to 500 dpi </a:t>
            </a:r>
          </a:p>
          <a:p>
            <a:r>
              <a:rPr lang="en-US" dirty="0"/>
              <a:t>The onboard FLASH memory can store up to 120 finger prints  </a:t>
            </a:r>
          </a:p>
          <a:p>
            <a:r>
              <a:rPr lang="en-US" dirty="0"/>
              <a:t>Integrated image collecting and algorithm chip</a:t>
            </a:r>
          </a:p>
          <a:p>
            <a:r>
              <a:rPr lang="en-US" dirty="0"/>
              <a:t>Connects to Arduino with TTL serial interface</a:t>
            </a:r>
          </a:p>
          <a:p>
            <a:r>
              <a:rPr lang="en-US" dirty="0"/>
              <a:t>Utilizing Adafruit Fingerprint library </a:t>
            </a:r>
          </a:p>
          <a:p>
            <a:r>
              <a:rPr lang="en-US" dirty="0"/>
              <a:t>Working Current @ Voltage: &lt; 120mA @ DC3.6 ~ 6V</a:t>
            </a:r>
          </a:p>
          <a:p>
            <a:r>
              <a:rPr lang="en-US" dirty="0"/>
              <a:t>Dimension: 56x20x21.5 mm</a:t>
            </a:r>
          </a:p>
          <a:p>
            <a:endParaRPr lang="en-US" dirty="0"/>
          </a:p>
        </p:txBody>
      </p:sp>
      <p:pic>
        <p:nvPicPr>
          <p:cNvPr id="5" name="Picture 4">
            <a:extLst>
              <a:ext uri="{FF2B5EF4-FFF2-40B4-BE49-F238E27FC236}">
                <a16:creationId xmlns:a16="http://schemas.microsoft.com/office/drawing/2014/main" id="{C5EAA973-3A5C-648A-224D-7A7AE2964293}"/>
              </a:ext>
            </a:extLst>
          </p:cNvPr>
          <p:cNvPicPr>
            <a:picLocks noChangeAspect="1"/>
          </p:cNvPicPr>
          <p:nvPr/>
        </p:nvPicPr>
        <p:blipFill>
          <a:blip r:embed="rId2"/>
          <a:stretch>
            <a:fillRect/>
          </a:stretch>
        </p:blipFill>
        <p:spPr>
          <a:xfrm>
            <a:off x="1704513" y="3429000"/>
            <a:ext cx="3854262" cy="2848802"/>
          </a:xfrm>
          <a:prstGeom prst="rect">
            <a:avLst/>
          </a:prstGeom>
        </p:spPr>
      </p:pic>
      <p:sp>
        <p:nvSpPr>
          <p:cNvPr id="6" name="TextBox 5">
            <a:extLst>
              <a:ext uri="{FF2B5EF4-FFF2-40B4-BE49-F238E27FC236}">
                <a16:creationId xmlns:a16="http://schemas.microsoft.com/office/drawing/2014/main" id="{840B3A71-9DD2-2AD8-24C0-420E2B4AA008}"/>
              </a:ext>
            </a:extLst>
          </p:cNvPr>
          <p:cNvSpPr txBox="1"/>
          <p:nvPr/>
        </p:nvSpPr>
        <p:spPr>
          <a:xfrm>
            <a:off x="5689404" y="5163993"/>
            <a:ext cx="5895717" cy="646331"/>
          </a:xfrm>
          <a:prstGeom prst="rect">
            <a:avLst/>
          </a:prstGeom>
          <a:noFill/>
        </p:spPr>
        <p:txBody>
          <a:bodyPr wrap="none" rtlCol="0">
            <a:spAutoFit/>
          </a:bodyPr>
          <a:lstStyle/>
          <a:p>
            <a:r>
              <a:rPr lang="en-US" dirty="0"/>
              <a:t>The high powered DSP chip AS601 that is capable of perform</a:t>
            </a:r>
          </a:p>
          <a:p>
            <a:r>
              <a:rPr lang="en-US" dirty="0"/>
              <a:t> image rendering,  calculation, feature-finding and searching</a:t>
            </a:r>
          </a:p>
        </p:txBody>
      </p:sp>
      <p:cxnSp>
        <p:nvCxnSpPr>
          <p:cNvPr id="8" name="Straight Arrow Connector 7">
            <a:extLst>
              <a:ext uri="{FF2B5EF4-FFF2-40B4-BE49-F238E27FC236}">
                <a16:creationId xmlns:a16="http://schemas.microsoft.com/office/drawing/2014/main" id="{746C8127-5A49-C0C8-69FD-6C0931C0A1EE}"/>
              </a:ext>
            </a:extLst>
          </p:cNvPr>
          <p:cNvCxnSpPr>
            <a:cxnSpLocks/>
          </p:cNvCxnSpPr>
          <p:nvPr/>
        </p:nvCxnSpPr>
        <p:spPr>
          <a:xfrm flipH="1">
            <a:off x="4147458" y="5506224"/>
            <a:ext cx="1411317" cy="0"/>
          </a:xfrm>
          <a:prstGeom prst="straightConnector1">
            <a:avLst/>
          </a:prstGeom>
          <a:ln w="57150">
            <a:solidFill>
              <a:srgbClr val="FFC000"/>
            </a:solidFill>
            <a:tailEnd type="triangle"/>
          </a:ln>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191ECF53-2E16-4B8A-F781-76269C0193B1}"/>
              </a:ext>
            </a:extLst>
          </p:cNvPr>
          <p:cNvPicPr>
            <a:picLocks noChangeAspect="1"/>
          </p:cNvPicPr>
          <p:nvPr/>
        </p:nvPicPr>
        <p:blipFill>
          <a:blip r:embed="rId3"/>
          <a:stretch>
            <a:fillRect/>
          </a:stretch>
        </p:blipFill>
        <p:spPr>
          <a:xfrm>
            <a:off x="8054530" y="1166916"/>
            <a:ext cx="2432957" cy="3052410"/>
          </a:xfrm>
          <a:prstGeom prst="rect">
            <a:avLst/>
          </a:prstGeom>
        </p:spPr>
      </p:pic>
    </p:spTree>
    <p:extLst>
      <p:ext uri="{BB962C8B-B14F-4D97-AF65-F5344CB8AC3E}">
        <p14:creationId xmlns:p14="http://schemas.microsoft.com/office/powerpoint/2010/main" val="324760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9AF2-C978-D5B2-5480-58E7AADC4200}"/>
              </a:ext>
            </a:extLst>
          </p:cNvPr>
          <p:cNvSpPr>
            <a:spLocks noGrp="1"/>
          </p:cNvSpPr>
          <p:nvPr>
            <p:ph type="title"/>
          </p:nvPr>
        </p:nvSpPr>
        <p:spPr/>
        <p:txBody>
          <a:bodyPr/>
          <a:lstStyle/>
          <a:p>
            <a:r>
              <a:rPr lang="en-US" dirty="0"/>
              <a:t>LCD Display (16 x 2)</a:t>
            </a:r>
          </a:p>
        </p:txBody>
      </p:sp>
      <p:sp>
        <p:nvSpPr>
          <p:cNvPr id="3" name="Content Placeholder 2">
            <a:extLst>
              <a:ext uri="{FF2B5EF4-FFF2-40B4-BE49-F238E27FC236}">
                <a16:creationId xmlns:a16="http://schemas.microsoft.com/office/drawing/2014/main" id="{3472E46D-C5AA-ABF9-9294-CCC9725B5171}"/>
              </a:ext>
            </a:extLst>
          </p:cNvPr>
          <p:cNvSpPr>
            <a:spLocks noGrp="1"/>
          </p:cNvSpPr>
          <p:nvPr>
            <p:ph idx="1"/>
          </p:nvPr>
        </p:nvSpPr>
        <p:spPr>
          <a:xfrm>
            <a:off x="527957" y="1657817"/>
            <a:ext cx="10515600" cy="4351338"/>
          </a:xfrm>
        </p:spPr>
        <p:txBody>
          <a:bodyPr/>
          <a:lstStyle/>
          <a:p>
            <a:r>
              <a:rPr lang="en-US" dirty="0"/>
              <a:t>Used to display human readable messages for the user</a:t>
            </a:r>
          </a:p>
          <a:p>
            <a:r>
              <a:rPr lang="en-US" dirty="0"/>
              <a:t>16 pixelated character positions for each row, 2 rows</a:t>
            </a:r>
          </a:p>
          <a:p>
            <a:r>
              <a:rPr lang="en-US" dirty="0"/>
              <a:t>Connects to Arduino with 4-bit parallel interface</a:t>
            </a:r>
          </a:p>
          <a:p>
            <a:r>
              <a:rPr lang="en-US" dirty="0"/>
              <a:t>Supply voltage: 5 V</a:t>
            </a:r>
          </a:p>
          <a:p>
            <a:r>
              <a:rPr lang="en-US" dirty="0"/>
              <a:t>Dimension: 80mm x 35mm x 11mm</a:t>
            </a:r>
          </a:p>
          <a:p>
            <a:r>
              <a:rPr lang="en-US" dirty="0"/>
              <a:t>Utilizing </a:t>
            </a:r>
            <a:r>
              <a:rPr lang="en-US" dirty="0" err="1"/>
              <a:t>LiquidCrystal</a:t>
            </a:r>
            <a:r>
              <a:rPr lang="en-US" dirty="0"/>
              <a:t> library for Arduino</a:t>
            </a:r>
          </a:p>
          <a:p>
            <a:r>
              <a:rPr lang="en-US" dirty="0"/>
              <a:t>Display ASCII characters </a:t>
            </a:r>
          </a:p>
          <a:p>
            <a:pPr marL="0" indent="0">
              <a:buNone/>
            </a:pPr>
            <a:endParaRPr lang="en-US" dirty="0"/>
          </a:p>
        </p:txBody>
      </p:sp>
      <p:pic>
        <p:nvPicPr>
          <p:cNvPr id="5" name="Picture 4">
            <a:extLst>
              <a:ext uri="{FF2B5EF4-FFF2-40B4-BE49-F238E27FC236}">
                <a16:creationId xmlns:a16="http://schemas.microsoft.com/office/drawing/2014/main" id="{1EE7745F-227E-3045-1CB2-1A4B111E4446}"/>
              </a:ext>
            </a:extLst>
          </p:cNvPr>
          <p:cNvPicPr>
            <a:picLocks noChangeAspect="1"/>
          </p:cNvPicPr>
          <p:nvPr/>
        </p:nvPicPr>
        <p:blipFill>
          <a:blip r:embed="rId2"/>
          <a:stretch>
            <a:fillRect/>
          </a:stretch>
        </p:blipFill>
        <p:spPr>
          <a:xfrm>
            <a:off x="6967548" y="3833486"/>
            <a:ext cx="5048955" cy="2343477"/>
          </a:xfrm>
          <a:prstGeom prst="rect">
            <a:avLst/>
          </a:prstGeom>
        </p:spPr>
      </p:pic>
    </p:spTree>
    <p:extLst>
      <p:ext uri="{BB962C8B-B14F-4D97-AF65-F5344CB8AC3E}">
        <p14:creationId xmlns:p14="http://schemas.microsoft.com/office/powerpoint/2010/main" val="178984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452F-36CA-1244-3D81-5624D924097D}"/>
              </a:ext>
            </a:extLst>
          </p:cNvPr>
          <p:cNvSpPr>
            <a:spLocks noGrp="1"/>
          </p:cNvSpPr>
          <p:nvPr>
            <p:ph type="title"/>
          </p:nvPr>
        </p:nvSpPr>
        <p:spPr>
          <a:xfrm>
            <a:off x="411332" y="144341"/>
            <a:ext cx="10515600" cy="1325563"/>
          </a:xfrm>
        </p:spPr>
        <p:txBody>
          <a:bodyPr/>
          <a:lstStyle/>
          <a:p>
            <a:r>
              <a:rPr lang="en-US" dirty="0"/>
              <a:t>Lock-style Solenoid</a:t>
            </a:r>
          </a:p>
        </p:txBody>
      </p:sp>
      <p:sp>
        <p:nvSpPr>
          <p:cNvPr id="3" name="Content Placeholder 2">
            <a:extLst>
              <a:ext uri="{FF2B5EF4-FFF2-40B4-BE49-F238E27FC236}">
                <a16:creationId xmlns:a16="http://schemas.microsoft.com/office/drawing/2014/main" id="{864A2AD5-8B57-6974-9666-F2756AFA7116}"/>
              </a:ext>
            </a:extLst>
          </p:cNvPr>
          <p:cNvSpPr>
            <a:spLocks noGrp="1"/>
          </p:cNvSpPr>
          <p:nvPr>
            <p:ph idx="1"/>
          </p:nvPr>
        </p:nvSpPr>
        <p:spPr>
          <a:xfrm>
            <a:off x="163286" y="1566874"/>
            <a:ext cx="7086600" cy="2954193"/>
          </a:xfrm>
        </p:spPr>
        <p:txBody>
          <a:bodyPr>
            <a:normAutofit fontScale="92500" lnSpcReduction="10000"/>
          </a:bodyPr>
          <a:lstStyle/>
          <a:p>
            <a:r>
              <a:rPr lang="en-US" dirty="0"/>
              <a:t>Unlocks when 9-12V is applied, and remains locked when no voltage is applied. </a:t>
            </a:r>
          </a:p>
          <a:p>
            <a:r>
              <a:rPr lang="en-US" dirty="0"/>
              <a:t>Features a slug with a slanted cut and mounting bracket for conventional doors.</a:t>
            </a:r>
          </a:p>
          <a:p>
            <a:r>
              <a:rPr lang="en-US" dirty="0"/>
              <a:t>When the voltage is applied, the slug</a:t>
            </a:r>
          </a:p>
          <a:p>
            <a:pPr marL="0" indent="0">
              <a:buNone/>
            </a:pPr>
            <a:r>
              <a:rPr lang="en-US" dirty="0"/>
              <a:t>   pulls in so it doesn’t stick out and the door </a:t>
            </a:r>
          </a:p>
          <a:p>
            <a:pPr marL="0" indent="0">
              <a:buNone/>
            </a:pPr>
            <a:r>
              <a:rPr lang="en-US" dirty="0"/>
              <a:t>   can be opened </a:t>
            </a:r>
          </a:p>
          <a:p>
            <a:pPr marL="0" indent="0">
              <a:buNone/>
            </a:pPr>
            <a:endParaRPr lang="en-US" dirty="0"/>
          </a:p>
          <a:p>
            <a:endParaRPr lang="en-US" dirty="0"/>
          </a:p>
        </p:txBody>
      </p:sp>
      <p:pic>
        <p:nvPicPr>
          <p:cNvPr id="5" name="Picture 4">
            <a:extLst>
              <a:ext uri="{FF2B5EF4-FFF2-40B4-BE49-F238E27FC236}">
                <a16:creationId xmlns:a16="http://schemas.microsoft.com/office/drawing/2014/main" id="{4F0E7040-38FB-ED2A-920E-2C58BBB126E3}"/>
              </a:ext>
            </a:extLst>
          </p:cNvPr>
          <p:cNvPicPr>
            <a:picLocks noChangeAspect="1"/>
          </p:cNvPicPr>
          <p:nvPr/>
        </p:nvPicPr>
        <p:blipFill>
          <a:blip r:embed="rId2"/>
          <a:stretch>
            <a:fillRect/>
          </a:stretch>
        </p:blipFill>
        <p:spPr>
          <a:xfrm>
            <a:off x="7102929" y="930645"/>
            <a:ext cx="4677739" cy="5012955"/>
          </a:xfrm>
          <a:prstGeom prst="rect">
            <a:avLst/>
          </a:prstGeom>
        </p:spPr>
      </p:pic>
    </p:spTree>
    <p:extLst>
      <p:ext uri="{BB962C8B-B14F-4D97-AF65-F5344CB8AC3E}">
        <p14:creationId xmlns:p14="http://schemas.microsoft.com/office/powerpoint/2010/main" val="160995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1E62-44DE-1038-399C-8EA2829AE4A3}"/>
              </a:ext>
            </a:extLst>
          </p:cNvPr>
          <p:cNvSpPr>
            <a:spLocks noGrp="1"/>
          </p:cNvSpPr>
          <p:nvPr>
            <p:ph type="title"/>
          </p:nvPr>
        </p:nvSpPr>
        <p:spPr/>
        <p:txBody>
          <a:bodyPr/>
          <a:lstStyle/>
          <a:p>
            <a:r>
              <a:rPr lang="en-US" dirty="0"/>
              <a:t>High-Definition Webcam</a:t>
            </a:r>
          </a:p>
        </p:txBody>
      </p:sp>
      <p:sp>
        <p:nvSpPr>
          <p:cNvPr id="3" name="Content Placeholder 2">
            <a:extLst>
              <a:ext uri="{FF2B5EF4-FFF2-40B4-BE49-F238E27FC236}">
                <a16:creationId xmlns:a16="http://schemas.microsoft.com/office/drawing/2014/main" id="{ECB68C73-24C1-7409-AD7A-0F1829F66714}"/>
              </a:ext>
            </a:extLst>
          </p:cNvPr>
          <p:cNvSpPr>
            <a:spLocks noGrp="1"/>
          </p:cNvSpPr>
          <p:nvPr>
            <p:ph idx="1"/>
          </p:nvPr>
        </p:nvSpPr>
        <p:spPr>
          <a:xfrm>
            <a:off x="838200" y="1825625"/>
            <a:ext cx="6574971" cy="4351338"/>
          </a:xfrm>
        </p:spPr>
        <p:txBody>
          <a:bodyPr/>
          <a:lstStyle/>
          <a:p>
            <a:r>
              <a:rPr lang="en-US" dirty="0"/>
              <a:t>1080p webcam Connected to host operating system over USB</a:t>
            </a:r>
          </a:p>
          <a:p>
            <a:r>
              <a:rPr lang="en-US" dirty="0"/>
              <a:t>Windows Operating System</a:t>
            </a:r>
          </a:p>
          <a:p>
            <a:r>
              <a:rPr lang="en-US" dirty="0"/>
              <a:t>Dimensions: 5 x 4 x 2.75 inches</a:t>
            </a:r>
          </a:p>
          <a:p>
            <a:r>
              <a:rPr lang="en-US" dirty="0"/>
              <a:t>PC Platform</a:t>
            </a:r>
          </a:p>
        </p:txBody>
      </p:sp>
      <p:pic>
        <p:nvPicPr>
          <p:cNvPr id="5" name="Picture 4">
            <a:extLst>
              <a:ext uri="{FF2B5EF4-FFF2-40B4-BE49-F238E27FC236}">
                <a16:creationId xmlns:a16="http://schemas.microsoft.com/office/drawing/2014/main" id="{E8776E20-4560-DF6E-E5BA-3DB2F0D3C960}"/>
              </a:ext>
            </a:extLst>
          </p:cNvPr>
          <p:cNvPicPr>
            <a:picLocks noChangeAspect="1"/>
          </p:cNvPicPr>
          <p:nvPr/>
        </p:nvPicPr>
        <p:blipFill>
          <a:blip r:embed="rId2"/>
          <a:stretch>
            <a:fillRect/>
          </a:stretch>
        </p:blipFill>
        <p:spPr>
          <a:xfrm>
            <a:off x="7841706" y="1433739"/>
            <a:ext cx="3157255" cy="2803831"/>
          </a:xfrm>
          <a:prstGeom prst="rect">
            <a:avLst/>
          </a:prstGeom>
        </p:spPr>
      </p:pic>
    </p:spTree>
    <p:extLst>
      <p:ext uri="{BB962C8B-B14F-4D97-AF65-F5344CB8AC3E}">
        <p14:creationId xmlns:p14="http://schemas.microsoft.com/office/powerpoint/2010/main" val="79035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673C-7D5E-D423-D6EF-473644E30479}"/>
              </a:ext>
            </a:extLst>
          </p:cNvPr>
          <p:cNvSpPr>
            <a:spLocks noGrp="1"/>
          </p:cNvSpPr>
          <p:nvPr>
            <p:ph type="title"/>
          </p:nvPr>
        </p:nvSpPr>
        <p:spPr/>
        <p:txBody>
          <a:bodyPr/>
          <a:lstStyle/>
          <a:p>
            <a:r>
              <a:rPr lang="en-US" dirty="0"/>
              <a:t>SPST and Push Button </a:t>
            </a:r>
          </a:p>
        </p:txBody>
      </p:sp>
      <p:sp>
        <p:nvSpPr>
          <p:cNvPr id="3" name="Content Placeholder 2">
            <a:extLst>
              <a:ext uri="{FF2B5EF4-FFF2-40B4-BE49-F238E27FC236}">
                <a16:creationId xmlns:a16="http://schemas.microsoft.com/office/drawing/2014/main" id="{D0AFF00F-5EA6-DD95-2457-5D7D1F7E177A}"/>
              </a:ext>
            </a:extLst>
          </p:cNvPr>
          <p:cNvSpPr>
            <a:spLocks noGrp="1"/>
          </p:cNvSpPr>
          <p:nvPr>
            <p:ph idx="1"/>
          </p:nvPr>
        </p:nvSpPr>
        <p:spPr/>
        <p:txBody>
          <a:bodyPr/>
          <a:lstStyle/>
          <a:p>
            <a:r>
              <a:rPr lang="en-US" dirty="0"/>
              <a:t>Single-Pole Single-Throw is used for turn on and off add and delete functions</a:t>
            </a:r>
          </a:p>
          <a:p>
            <a:r>
              <a:rPr lang="en-US" dirty="0"/>
              <a:t>Push button switches control up and down and OK functions</a:t>
            </a:r>
          </a:p>
          <a:p>
            <a:pPr marL="0" indent="0">
              <a:buNone/>
            </a:pPr>
            <a:endParaRPr lang="en-US" dirty="0"/>
          </a:p>
        </p:txBody>
      </p:sp>
      <p:pic>
        <p:nvPicPr>
          <p:cNvPr id="5" name="Picture 4">
            <a:extLst>
              <a:ext uri="{FF2B5EF4-FFF2-40B4-BE49-F238E27FC236}">
                <a16:creationId xmlns:a16="http://schemas.microsoft.com/office/drawing/2014/main" id="{0007F49C-12ED-F3F2-AEE1-BA09915AEEC2}"/>
              </a:ext>
            </a:extLst>
          </p:cNvPr>
          <p:cNvPicPr>
            <a:picLocks noChangeAspect="1"/>
          </p:cNvPicPr>
          <p:nvPr/>
        </p:nvPicPr>
        <p:blipFill>
          <a:blip r:embed="rId2"/>
          <a:stretch>
            <a:fillRect/>
          </a:stretch>
        </p:blipFill>
        <p:spPr>
          <a:xfrm>
            <a:off x="2746931" y="3726878"/>
            <a:ext cx="1457528" cy="1657581"/>
          </a:xfrm>
          <a:prstGeom prst="rect">
            <a:avLst/>
          </a:prstGeom>
        </p:spPr>
      </p:pic>
      <p:pic>
        <p:nvPicPr>
          <p:cNvPr id="7" name="Picture 6">
            <a:extLst>
              <a:ext uri="{FF2B5EF4-FFF2-40B4-BE49-F238E27FC236}">
                <a16:creationId xmlns:a16="http://schemas.microsoft.com/office/drawing/2014/main" id="{897ECD5D-DEC7-E0A7-C364-B2A765B49005}"/>
              </a:ext>
            </a:extLst>
          </p:cNvPr>
          <p:cNvPicPr>
            <a:picLocks noChangeAspect="1"/>
          </p:cNvPicPr>
          <p:nvPr/>
        </p:nvPicPr>
        <p:blipFill>
          <a:blip r:embed="rId3"/>
          <a:stretch>
            <a:fillRect/>
          </a:stretch>
        </p:blipFill>
        <p:spPr>
          <a:xfrm>
            <a:off x="6113189" y="3526826"/>
            <a:ext cx="1514686" cy="2057687"/>
          </a:xfrm>
          <a:prstGeom prst="rect">
            <a:avLst/>
          </a:prstGeom>
        </p:spPr>
      </p:pic>
    </p:spTree>
    <p:extLst>
      <p:ext uri="{BB962C8B-B14F-4D97-AF65-F5344CB8AC3E}">
        <p14:creationId xmlns:p14="http://schemas.microsoft.com/office/powerpoint/2010/main" val="293703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02AEB01-B2B0-7439-627F-DE41E009E137}"/>
              </a:ext>
            </a:extLst>
          </p:cNvPr>
          <p:cNvGrpSpPr/>
          <p:nvPr/>
        </p:nvGrpSpPr>
        <p:grpSpPr>
          <a:xfrm rot="8254108">
            <a:off x="4643910" y="18424"/>
            <a:ext cx="3811029" cy="1525714"/>
            <a:chOff x="5082227" y="664971"/>
            <a:chExt cx="3647327" cy="959250"/>
          </a:xfrm>
        </p:grpSpPr>
        <p:pic>
          <p:nvPicPr>
            <p:cNvPr id="9" name="Picture 8">
              <a:extLst>
                <a:ext uri="{FF2B5EF4-FFF2-40B4-BE49-F238E27FC236}">
                  <a16:creationId xmlns:a16="http://schemas.microsoft.com/office/drawing/2014/main" id="{3E6981C9-FFA3-0D14-2CCE-18CF899B05B5}"/>
                </a:ext>
              </a:extLst>
            </p:cNvPr>
            <p:cNvPicPr>
              <a:picLocks noChangeAspect="1"/>
            </p:cNvPicPr>
            <p:nvPr/>
          </p:nvPicPr>
          <p:blipFill>
            <a:blip r:embed="rId2"/>
            <a:stretch>
              <a:fillRect/>
            </a:stretch>
          </p:blipFill>
          <p:spPr>
            <a:xfrm rot="2545892">
              <a:off x="5082227" y="664971"/>
              <a:ext cx="3647327" cy="959250"/>
            </a:xfrm>
            <a:prstGeom prst="rect">
              <a:avLst/>
            </a:prstGeom>
          </p:spPr>
        </p:pic>
        <p:sp>
          <p:nvSpPr>
            <p:cNvPr id="24" name="TextBox 23">
              <a:extLst>
                <a:ext uri="{FF2B5EF4-FFF2-40B4-BE49-F238E27FC236}">
                  <a16:creationId xmlns:a16="http://schemas.microsoft.com/office/drawing/2014/main" id="{4BA6C410-DE63-E05A-A441-6C23F7ABE2EA}"/>
                </a:ext>
              </a:extLst>
            </p:cNvPr>
            <p:cNvSpPr txBox="1"/>
            <p:nvPr/>
          </p:nvSpPr>
          <p:spPr>
            <a:xfrm rot="13345892">
              <a:off x="5447419" y="920737"/>
              <a:ext cx="2655646" cy="232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ARPAT &amp; GABRIEL TECH</a:t>
              </a:r>
            </a:p>
          </p:txBody>
        </p:sp>
      </p:grpSp>
      <p:grpSp>
        <p:nvGrpSpPr>
          <p:cNvPr id="75" name="Group 74">
            <a:extLst>
              <a:ext uri="{FF2B5EF4-FFF2-40B4-BE49-F238E27FC236}">
                <a16:creationId xmlns:a16="http://schemas.microsoft.com/office/drawing/2014/main" id="{077A8E27-3306-19BA-3B31-28E6ED1CA3F0}"/>
              </a:ext>
            </a:extLst>
          </p:cNvPr>
          <p:cNvGrpSpPr/>
          <p:nvPr/>
        </p:nvGrpSpPr>
        <p:grpSpPr>
          <a:xfrm>
            <a:off x="870458" y="451937"/>
            <a:ext cx="10825988" cy="6107279"/>
            <a:chOff x="870458" y="451937"/>
            <a:chExt cx="10825988" cy="6107279"/>
          </a:xfrm>
        </p:grpSpPr>
        <p:sp>
          <p:nvSpPr>
            <p:cNvPr id="63" name="Rectangle 62">
              <a:extLst>
                <a:ext uri="{FF2B5EF4-FFF2-40B4-BE49-F238E27FC236}">
                  <a16:creationId xmlns:a16="http://schemas.microsoft.com/office/drawing/2014/main" id="{2F4768F5-58C5-CEB3-F890-BE96827BE111}"/>
                </a:ext>
              </a:extLst>
            </p:cNvPr>
            <p:cNvSpPr/>
            <p:nvPr/>
          </p:nvSpPr>
          <p:spPr>
            <a:xfrm>
              <a:off x="9681026" y="2766968"/>
              <a:ext cx="529389" cy="53465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9CCEDFA-0117-CE5C-6B8F-A30EA80D97F1}"/>
                </a:ext>
              </a:extLst>
            </p:cNvPr>
            <p:cNvPicPr>
              <a:picLocks noChangeAspect="1"/>
            </p:cNvPicPr>
            <p:nvPr/>
          </p:nvPicPr>
          <p:blipFill>
            <a:blip r:embed="rId3"/>
            <a:stretch>
              <a:fillRect/>
            </a:stretch>
          </p:blipFill>
          <p:spPr>
            <a:xfrm>
              <a:off x="9886068" y="451937"/>
              <a:ext cx="1567943" cy="2184399"/>
            </a:xfrm>
            <a:prstGeom prst="rect">
              <a:avLst/>
            </a:prstGeom>
          </p:spPr>
        </p:pic>
        <p:pic>
          <p:nvPicPr>
            <p:cNvPr id="7" name="Picture 6">
              <a:extLst>
                <a:ext uri="{FF2B5EF4-FFF2-40B4-BE49-F238E27FC236}">
                  <a16:creationId xmlns:a16="http://schemas.microsoft.com/office/drawing/2014/main" id="{3EB0775E-B603-6EF2-8CF8-BD6ED270D502}"/>
                </a:ext>
              </a:extLst>
            </p:cNvPr>
            <p:cNvPicPr>
              <a:picLocks noChangeAspect="1"/>
            </p:cNvPicPr>
            <p:nvPr/>
          </p:nvPicPr>
          <p:blipFill>
            <a:blip r:embed="rId4"/>
            <a:stretch>
              <a:fillRect/>
            </a:stretch>
          </p:blipFill>
          <p:spPr>
            <a:xfrm>
              <a:off x="4968104" y="3010620"/>
              <a:ext cx="3699579" cy="3245748"/>
            </a:xfrm>
            <a:prstGeom prst="rect">
              <a:avLst/>
            </a:prstGeom>
          </p:spPr>
        </p:pic>
        <p:pic>
          <p:nvPicPr>
            <p:cNvPr id="16" name="Picture 15">
              <a:extLst>
                <a:ext uri="{FF2B5EF4-FFF2-40B4-BE49-F238E27FC236}">
                  <a16:creationId xmlns:a16="http://schemas.microsoft.com/office/drawing/2014/main" id="{6D55E8F0-865D-38F4-110A-E5643DBD1C1E}"/>
                </a:ext>
              </a:extLst>
            </p:cNvPr>
            <p:cNvPicPr>
              <a:picLocks noChangeAspect="1"/>
            </p:cNvPicPr>
            <p:nvPr/>
          </p:nvPicPr>
          <p:blipFill>
            <a:blip r:embed="rId5"/>
            <a:stretch>
              <a:fillRect/>
            </a:stretch>
          </p:blipFill>
          <p:spPr>
            <a:xfrm>
              <a:off x="4343214" y="3429000"/>
              <a:ext cx="837633" cy="1454879"/>
            </a:xfrm>
            <a:prstGeom prst="rect">
              <a:avLst/>
            </a:prstGeom>
          </p:spPr>
        </p:pic>
        <p:grpSp>
          <p:nvGrpSpPr>
            <p:cNvPr id="23" name="Group 22">
              <a:extLst>
                <a:ext uri="{FF2B5EF4-FFF2-40B4-BE49-F238E27FC236}">
                  <a16:creationId xmlns:a16="http://schemas.microsoft.com/office/drawing/2014/main" id="{0509FF35-C4BD-19E9-13B0-49FDF8CB0BAA}"/>
                </a:ext>
              </a:extLst>
            </p:cNvPr>
            <p:cNvGrpSpPr/>
            <p:nvPr/>
          </p:nvGrpSpPr>
          <p:grpSpPr>
            <a:xfrm>
              <a:off x="870458" y="1291218"/>
              <a:ext cx="3472756" cy="2926914"/>
              <a:chOff x="870458" y="1291218"/>
              <a:chExt cx="3472756" cy="2926914"/>
            </a:xfrm>
          </p:grpSpPr>
          <p:pic>
            <p:nvPicPr>
              <p:cNvPr id="11" name="Picture 10">
                <a:extLst>
                  <a:ext uri="{FF2B5EF4-FFF2-40B4-BE49-F238E27FC236}">
                    <a16:creationId xmlns:a16="http://schemas.microsoft.com/office/drawing/2014/main" id="{079D00D5-FCE6-8763-D773-158347473634}"/>
                  </a:ext>
                </a:extLst>
              </p:cNvPr>
              <p:cNvPicPr>
                <a:picLocks noChangeAspect="1"/>
              </p:cNvPicPr>
              <p:nvPr/>
            </p:nvPicPr>
            <p:blipFill>
              <a:blip r:embed="rId6"/>
              <a:stretch>
                <a:fillRect/>
              </a:stretch>
            </p:blipFill>
            <p:spPr>
              <a:xfrm>
                <a:off x="870458" y="2031708"/>
                <a:ext cx="2157489" cy="1957824"/>
              </a:xfrm>
              <a:prstGeom prst="rect">
                <a:avLst/>
              </a:prstGeom>
            </p:spPr>
          </p:pic>
          <p:pic>
            <p:nvPicPr>
              <p:cNvPr id="13" name="Picture 12">
                <a:extLst>
                  <a:ext uri="{FF2B5EF4-FFF2-40B4-BE49-F238E27FC236}">
                    <a16:creationId xmlns:a16="http://schemas.microsoft.com/office/drawing/2014/main" id="{9C27BCA1-ADE1-8145-81BD-21E44FFF8D76}"/>
                  </a:ext>
                </a:extLst>
              </p:cNvPr>
              <p:cNvPicPr>
                <a:picLocks noChangeAspect="1"/>
              </p:cNvPicPr>
              <p:nvPr/>
            </p:nvPicPr>
            <p:blipFill>
              <a:blip r:embed="rId7"/>
              <a:stretch>
                <a:fillRect/>
              </a:stretch>
            </p:blipFill>
            <p:spPr>
              <a:xfrm>
                <a:off x="1678299" y="1291218"/>
                <a:ext cx="376397" cy="773139"/>
              </a:xfrm>
              <a:prstGeom prst="rect">
                <a:avLst/>
              </a:prstGeom>
            </p:spPr>
          </p:pic>
          <p:cxnSp>
            <p:nvCxnSpPr>
              <p:cNvPr id="18" name="Straight Connector 17">
                <a:extLst>
                  <a:ext uri="{FF2B5EF4-FFF2-40B4-BE49-F238E27FC236}">
                    <a16:creationId xmlns:a16="http://schemas.microsoft.com/office/drawing/2014/main" id="{737B5F90-F17B-F951-407A-60BC46DE9B0C}"/>
                  </a:ext>
                </a:extLst>
              </p:cNvPr>
              <p:cNvCxnSpPr>
                <a:cxnSpLocks/>
              </p:cNvCxnSpPr>
              <p:nvPr/>
            </p:nvCxnSpPr>
            <p:spPr>
              <a:xfrm flipH="1">
                <a:off x="3609474" y="4218132"/>
                <a:ext cx="73374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9FF86F4-B854-0E86-05E6-2CE6EAF3AA9C}"/>
                  </a:ext>
                </a:extLst>
              </p:cNvPr>
              <p:cNvCxnSpPr/>
              <p:nvPr/>
            </p:nvCxnSpPr>
            <p:spPr>
              <a:xfrm flipV="1">
                <a:off x="3609474" y="3010620"/>
                <a:ext cx="0" cy="1207512"/>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450F8A1-4F1C-3F9A-5C12-D2B01776B933}"/>
                  </a:ext>
                </a:extLst>
              </p:cNvPr>
              <p:cNvCxnSpPr>
                <a:endCxn id="11" idx="3"/>
              </p:cNvCxnSpPr>
              <p:nvPr/>
            </p:nvCxnSpPr>
            <p:spPr>
              <a:xfrm flipH="1">
                <a:off x="3027947" y="3010620"/>
                <a:ext cx="581527" cy="0"/>
              </a:xfrm>
              <a:prstGeom prst="line">
                <a:avLst/>
              </a:prstGeom>
              <a:ln w="76200"/>
            </p:spPr>
            <p:style>
              <a:lnRef idx="1">
                <a:schemeClr val="dk1"/>
              </a:lnRef>
              <a:fillRef idx="0">
                <a:schemeClr val="dk1"/>
              </a:fillRef>
              <a:effectRef idx="0">
                <a:schemeClr val="dk1"/>
              </a:effectRef>
              <a:fontRef idx="minor">
                <a:schemeClr val="tx1"/>
              </a:fontRef>
            </p:style>
          </p:cxnSp>
        </p:grpSp>
        <p:pic>
          <p:nvPicPr>
            <p:cNvPr id="27" name="Picture 26">
              <a:extLst>
                <a:ext uri="{FF2B5EF4-FFF2-40B4-BE49-F238E27FC236}">
                  <a16:creationId xmlns:a16="http://schemas.microsoft.com/office/drawing/2014/main" id="{030FEE31-72C8-C938-6B47-90B697590E8F}"/>
                </a:ext>
              </a:extLst>
            </p:cNvPr>
            <p:cNvPicPr>
              <a:picLocks noChangeAspect="1"/>
            </p:cNvPicPr>
            <p:nvPr/>
          </p:nvPicPr>
          <p:blipFill>
            <a:blip r:embed="rId8"/>
            <a:stretch>
              <a:fillRect/>
            </a:stretch>
          </p:blipFill>
          <p:spPr>
            <a:xfrm>
              <a:off x="5180847" y="1677789"/>
              <a:ext cx="3486836" cy="1159058"/>
            </a:xfrm>
            <a:prstGeom prst="rect">
              <a:avLst/>
            </a:prstGeom>
          </p:spPr>
        </p:pic>
        <p:cxnSp>
          <p:nvCxnSpPr>
            <p:cNvPr id="29" name="Straight Connector 28">
              <a:extLst>
                <a:ext uri="{FF2B5EF4-FFF2-40B4-BE49-F238E27FC236}">
                  <a16:creationId xmlns:a16="http://schemas.microsoft.com/office/drawing/2014/main" id="{8CA49D95-B6E8-15B3-9FA8-74B272CF633D}"/>
                </a:ext>
              </a:extLst>
            </p:cNvPr>
            <p:cNvCxnSpPr/>
            <p:nvPr/>
          </p:nvCxnSpPr>
          <p:spPr>
            <a:xfrm flipV="1">
              <a:off x="7186863" y="3862187"/>
              <a:ext cx="0" cy="2057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41F60C-F54C-7DC1-34AA-79842759BFEF}"/>
                </a:ext>
              </a:extLst>
            </p:cNvPr>
            <p:cNvCxnSpPr>
              <a:cxnSpLocks/>
            </p:cNvCxnSpPr>
            <p:nvPr/>
          </p:nvCxnSpPr>
          <p:spPr>
            <a:xfrm flipH="1">
              <a:off x="4643910" y="3862187"/>
              <a:ext cx="25429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6CE885-49B8-97B3-A4C2-AC3C13DCF35B}"/>
                </a:ext>
              </a:extLst>
            </p:cNvPr>
            <p:cNvCxnSpPr>
              <a:cxnSpLocks/>
            </p:cNvCxnSpPr>
            <p:nvPr/>
          </p:nvCxnSpPr>
          <p:spPr>
            <a:xfrm flipV="1">
              <a:off x="4643910" y="1735053"/>
              <a:ext cx="0" cy="21306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2AA2F0-9C60-0D6A-1E6B-B065A1C69AAD}"/>
                </a:ext>
              </a:extLst>
            </p:cNvPr>
            <p:cNvCxnSpPr>
              <a:cxnSpLocks/>
            </p:cNvCxnSpPr>
            <p:nvPr/>
          </p:nvCxnSpPr>
          <p:spPr>
            <a:xfrm flipH="1">
              <a:off x="4643910" y="1735053"/>
              <a:ext cx="8799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D4DD82-E204-1A20-C495-A2A72818042C}"/>
                </a:ext>
              </a:extLst>
            </p:cNvPr>
            <p:cNvCxnSpPr/>
            <p:nvPr/>
          </p:nvCxnSpPr>
          <p:spPr>
            <a:xfrm flipV="1">
              <a:off x="7435516" y="3862187"/>
              <a:ext cx="0" cy="205735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83702EE-CE65-134D-DA5A-FDF9E537CFC5}"/>
                </a:ext>
              </a:extLst>
            </p:cNvPr>
            <p:cNvCxnSpPr>
              <a:cxnSpLocks/>
            </p:cNvCxnSpPr>
            <p:nvPr/>
          </p:nvCxnSpPr>
          <p:spPr>
            <a:xfrm flipH="1">
              <a:off x="7435516" y="3818121"/>
              <a:ext cx="166035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3936D27-2B04-700E-EDCB-3F735E21BDA1}"/>
                </a:ext>
              </a:extLst>
            </p:cNvPr>
            <p:cNvCxnSpPr>
              <a:cxnSpLocks/>
            </p:cNvCxnSpPr>
            <p:nvPr/>
          </p:nvCxnSpPr>
          <p:spPr>
            <a:xfrm>
              <a:off x="9095874" y="2703195"/>
              <a:ext cx="0" cy="1114926"/>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6236B14-A4FE-8CDB-CF06-FF6229C064FF}"/>
                </a:ext>
              </a:extLst>
            </p:cNvPr>
            <p:cNvCxnSpPr>
              <a:cxnSpLocks/>
            </p:cNvCxnSpPr>
            <p:nvPr/>
          </p:nvCxnSpPr>
          <p:spPr>
            <a:xfrm>
              <a:off x="8333874" y="2703195"/>
              <a:ext cx="76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BF171CC-3916-6DCA-FA0A-453FE57CAA92}"/>
                </a:ext>
              </a:extLst>
            </p:cNvPr>
            <p:cNvCxnSpPr>
              <a:cxnSpLocks/>
            </p:cNvCxnSpPr>
            <p:nvPr/>
          </p:nvCxnSpPr>
          <p:spPr>
            <a:xfrm>
              <a:off x="8159162" y="1544137"/>
              <a:ext cx="0" cy="12258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D824D9-D60D-A31B-EF8A-0CCBE67050AA}"/>
                </a:ext>
              </a:extLst>
            </p:cNvPr>
            <p:cNvCxnSpPr>
              <a:cxnSpLocks/>
            </p:cNvCxnSpPr>
            <p:nvPr/>
          </p:nvCxnSpPr>
          <p:spPr>
            <a:xfrm>
              <a:off x="8018441" y="1530026"/>
              <a:ext cx="0" cy="2050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2E5030-55F7-E122-8ABB-BCE176F5D7C0}"/>
                </a:ext>
              </a:extLst>
            </p:cNvPr>
            <p:cNvCxnSpPr>
              <a:cxnSpLocks/>
            </p:cNvCxnSpPr>
            <p:nvPr/>
          </p:nvCxnSpPr>
          <p:spPr>
            <a:xfrm>
              <a:off x="7892717" y="1522604"/>
              <a:ext cx="0" cy="12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92F1C9-6DEC-863A-0434-5FC23100AE8E}"/>
                </a:ext>
              </a:extLst>
            </p:cNvPr>
            <p:cNvCxnSpPr>
              <a:cxnSpLocks/>
            </p:cNvCxnSpPr>
            <p:nvPr/>
          </p:nvCxnSpPr>
          <p:spPr>
            <a:xfrm>
              <a:off x="7748337" y="1522604"/>
              <a:ext cx="0" cy="85162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E4490C56-FC4B-6D32-547E-47CFABFEBDA7}"/>
                </a:ext>
              </a:extLst>
            </p:cNvPr>
            <p:cNvCxnSpPr>
              <a:cxnSpLocks/>
            </p:cNvCxnSpPr>
            <p:nvPr/>
          </p:nvCxnSpPr>
          <p:spPr>
            <a:xfrm>
              <a:off x="7411453" y="2374232"/>
              <a:ext cx="0" cy="87172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B2F6A9AE-179B-0C60-CD77-EB8A6AAA3CFB}"/>
                </a:ext>
              </a:extLst>
            </p:cNvPr>
            <p:cNvCxnSpPr>
              <a:cxnSpLocks/>
            </p:cNvCxnSpPr>
            <p:nvPr/>
          </p:nvCxnSpPr>
          <p:spPr>
            <a:xfrm flipH="1">
              <a:off x="7411453" y="2350169"/>
              <a:ext cx="33688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A46EEA46-6986-62B6-0A96-4AC061AD71D2}"/>
                </a:ext>
              </a:extLst>
            </p:cNvPr>
            <p:cNvCxnSpPr>
              <a:cxnSpLocks/>
            </p:cNvCxnSpPr>
            <p:nvPr/>
          </p:nvCxnSpPr>
          <p:spPr>
            <a:xfrm>
              <a:off x="7611980" y="1530026"/>
              <a:ext cx="0" cy="1247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8A3D05-3414-D6C0-D581-568A730308B5}"/>
                </a:ext>
              </a:extLst>
            </p:cNvPr>
            <p:cNvCxnSpPr>
              <a:cxnSpLocks/>
            </p:cNvCxnSpPr>
            <p:nvPr/>
          </p:nvCxnSpPr>
          <p:spPr>
            <a:xfrm>
              <a:off x="7243011" y="2058832"/>
              <a:ext cx="0" cy="12018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06C85F-8918-9359-1ED5-60D64678ACD4}"/>
                </a:ext>
              </a:extLst>
            </p:cNvPr>
            <p:cNvCxnSpPr>
              <a:cxnSpLocks/>
            </p:cNvCxnSpPr>
            <p:nvPr/>
          </p:nvCxnSpPr>
          <p:spPr>
            <a:xfrm flipH="1">
              <a:off x="7210927" y="2058832"/>
              <a:ext cx="2918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AA4FA33-06B3-C16D-C063-542830E9A12C}"/>
                </a:ext>
              </a:extLst>
            </p:cNvPr>
            <p:cNvCxnSpPr>
              <a:cxnSpLocks/>
            </p:cNvCxnSpPr>
            <p:nvPr/>
          </p:nvCxnSpPr>
          <p:spPr>
            <a:xfrm>
              <a:off x="7510842" y="1474375"/>
              <a:ext cx="0" cy="5844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F549395-D9F3-8496-3C21-E0AB81849870}"/>
                </a:ext>
              </a:extLst>
            </p:cNvPr>
            <p:cNvCxnSpPr>
              <a:cxnSpLocks/>
            </p:cNvCxnSpPr>
            <p:nvPr/>
          </p:nvCxnSpPr>
          <p:spPr>
            <a:xfrm>
              <a:off x="6430272" y="1522604"/>
              <a:ext cx="0" cy="2124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3320F7-E0CA-1D8E-01A5-FF86314F55C2}"/>
                </a:ext>
              </a:extLst>
            </p:cNvPr>
            <p:cNvCxnSpPr>
              <a:cxnSpLocks/>
            </p:cNvCxnSpPr>
            <p:nvPr/>
          </p:nvCxnSpPr>
          <p:spPr>
            <a:xfrm>
              <a:off x="6290256" y="1533370"/>
              <a:ext cx="0" cy="1244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D1BD47D-1792-8753-964B-3572F60C8ADD}"/>
                </a:ext>
              </a:extLst>
            </p:cNvPr>
            <p:cNvCxnSpPr/>
            <p:nvPr/>
          </p:nvCxnSpPr>
          <p:spPr>
            <a:xfrm>
              <a:off x="7411453" y="1522604"/>
              <a:ext cx="0" cy="42581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D29BB89-756C-9662-9150-DFBDE86ACEFC}"/>
                </a:ext>
              </a:extLst>
            </p:cNvPr>
            <p:cNvCxnSpPr>
              <a:cxnSpLocks/>
            </p:cNvCxnSpPr>
            <p:nvPr/>
          </p:nvCxnSpPr>
          <p:spPr>
            <a:xfrm flipH="1">
              <a:off x="7147806" y="1948418"/>
              <a:ext cx="26364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BA9FB0F-7EB8-D0C7-606C-FAF4C51254C6}"/>
                </a:ext>
              </a:extLst>
            </p:cNvPr>
            <p:cNvCxnSpPr>
              <a:cxnSpLocks/>
            </p:cNvCxnSpPr>
            <p:nvPr/>
          </p:nvCxnSpPr>
          <p:spPr>
            <a:xfrm flipV="1">
              <a:off x="7147806" y="1948418"/>
              <a:ext cx="0" cy="13122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3B45EDF-437F-2BBF-226B-226133E2B85E}"/>
                </a:ext>
              </a:extLst>
            </p:cNvPr>
            <p:cNvCxnSpPr/>
            <p:nvPr/>
          </p:nvCxnSpPr>
          <p:spPr>
            <a:xfrm>
              <a:off x="7279629" y="1474375"/>
              <a:ext cx="0" cy="29222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5C693CC-3DAF-D1E8-DEE0-30B38427F1E5}"/>
                </a:ext>
              </a:extLst>
            </p:cNvPr>
            <p:cNvCxnSpPr>
              <a:cxnSpLocks/>
            </p:cNvCxnSpPr>
            <p:nvPr/>
          </p:nvCxnSpPr>
          <p:spPr>
            <a:xfrm flipH="1">
              <a:off x="6988865" y="1766603"/>
              <a:ext cx="290764"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0389C7E-C452-CA98-078A-9A6AA7E2F646}"/>
                </a:ext>
              </a:extLst>
            </p:cNvPr>
            <p:cNvCxnSpPr>
              <a:cxnSpLocks/>
            </p:cNvCxnSpPr>
            <p:nvPr/>
          </p:nvCxnSpPr>
          <p:spPr>
            <a:xfrm>
              <a:off x="7004907" y="1770017"/>
              <a:ext cx="0" cy="149064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2BE732B-678F-98DA-7503-9467E14A0486}"/>
                </a:ext>
              </a:extLst>
            </p:cNvPr>
            <p:cNvCxnSpPr/>
            <p:nvPr/>
          </p:nvCxnSpPr>
          <p:spPr>
            <a:xfrm>
              <a:off x="7134247" y="1522604"/>
              <a:ext cx="0" cy="10622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89462D6-E344-892D-26EF-339B8B9A7D31}"/>
                </a:ext>
              </a:extLst>
            </p:cNvPr>
            <p:cNvCxnSpPr>
              <a:cxnSpLocks/>
            </p:cNvCxnSpPr>
            <p:nvPr/>
          </p:nvCxnSpPr>
          <p:spPr>
            <a:xfrm flipH="1">
              <a:off x="6859012" y="1620489"/>
              <a:ext cx="29178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7FC089E-FC37-3A02-49E3-C396B9F169F2}"/>
                </a:ext>
              </a:extLst>
            </p:cNvPr>
            <p:cNvCxnSpPr>
              <a:cxnSpLocks/>
            </p:cNvCxnSpPr>
            <p:nvPr/>
          </p:nvCxnSpPr>
          <p:spPr>
            <a:xfrm>
              <a:off x="6859012" y="1620489"/>
              <a:ext cx="0" cy="164016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4077292E-E7F9-5CC9-9901-04D52824D885}"/>
                </a:ext>
              </a:extLst>
            </p:cNvPr>
            <p:cNvSpPr/>
            <p:nvPr/>
          </p:nvSpPr>
          <p:spPr>
            <a:xfrm>
              <a:off x="9769642" y="4062927"/>
              <a:ext cx="529389" cy="534657"/>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243165BA-43F0-BFDA-8BA8-877D18BA15B2}"/>
                </a:ext>
              </a:extLst>
            </p:cNvPr>
            <p:cNvSpPr/>
            <p:nvPr/>
          </p:nvSpPr>
          <p:spPr>
            <a:xfrm>
              <a:off x="10718165" y="4087198"/>
              <a:ext cx="529389" cy="53465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EDBB02C-85D6-4EA8-17F2-CC1014EE8A51}"/>
                </a:ext>
              </a:extLst>
            </p:cNvPr>
            <p:cNvSpPr/>
            <p:nvPr/>
          </p:nvSpPr>
          <p:spPr>
            <a:xfrm>
              <a:off x="9769642" y="4999734"/>
              <a:ext cx="529389" cy="534657"/>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A1806FAF-9A24-7D6D-6216-328EEB248B22}"/>
                </a:ext>
              </a:extLst>
            </p:cNvPr>
            <p:cNvSpPr/>
            <p:nvPr/>
          </p:nvSpPr>
          <p:spPr>
            <a:xfrm>
              <a:off x="10718165" y="4999733"/>
              <a:ext cx="529389" cy="534657"/>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cxnSp>
          <p:nvCxnSpPr>
            <p:cNvPr id="139" name="Straight Connector 138">
              <a:extLst>
                <a:ext uri="{FF2B5EF4-FFF2-40B4-BE49-F238E27FC236}">
                  <a16:creationId xmlns:a16="http://schemas.microsoft.com/office/drawing/2014/main" id="{65EF67A6-6BA8-43D9-0CBF-7F8AA259D4ED}"/>
                </a:ext>
              </a:extLst>
            </p:cNvPr>
            <p:cNvCxnSpPr>
              <a:cxnSpLocks/>
            </p:cNvCxnSpPr>
            <p:nvPr/>
          </p:nvCxnSpPr>
          <p:spPr>
            <a:xfrm flipV="1">
              <a:off x="8314869" y="3260658"/>
              <a:ext cx="0" cy="106959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2E31C6-1539-E498-3F6A-F31DDDE6D76B}"/>
                </a:ext>
              </a:extLst>
            </p:cNvPr>
            <p:cNvCxnSpPr>
              <a:cxnSpLocks/>
            </p:cNvCxnSpPr>
            <p:nvPr/>
          </p:nvCxnSpPr>
          <p:spPr>
            <a:xfrm>
              <a:off x="8314869" y="4330256"/>
              <a:ext cx="145477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222F9BC6-9CEA-FF22-CF66-DDE020856F72}"/>
                </a:ext>
              </a:extLst>
            </p:cNvPr>
            <p:cNvSpPr txBox="1"/>
            <p:nvPr/>
          </p:nvSpPr>
          <p:spPr>
            <a:xfrm>
              <a:off x="9750554" y="4087198"/>
              <a:ext cx="603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a:t>
              </a:r>
            </a:p>
          </p:txBody>
        </p:sp>
        <p:cxnSp>
          <p:nvCxnSpPr>
            <p:cNvPr id="148" name="Straight Connector 147">
              <a:extLst>
                <a:ext uri="{FF2B5EF4-FFF2-40B4-BE49-F238E27FC236}">
                  <a16:creationId xmlns:a16="http://schemas.microsoft.com/office/drawing/2014/main" id="{7FAE84A0-A2DA-5ABB-6952-117EF93C70E8}"/>
                </a:ext>
              </a:extLst>
            </p:cNvPr>
            <p:cNvCxnSpPr>
              <a:cxnSpLocks/>
            </p:cNvCxnSpPr>
            <p:nvPr/>
          </p:nvCxnSpPr>
          <p:spPr>
            <a:xfrm>
              <a:off x="8018441" y="3322147"/>
              <a:ext cx="0" cy="194491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B663FD5-3597-CEDD-40E3-98E34331081D}"/>
                </a:ext>
              </a:extLst>
            </p:cNvPr>
            <p:cNvCxnSpPr>
              <a:cxnSpLocks/>
              <a:endCxn id="137" idx="1"/>
            </p:cNvCxnSpPr>
            <p:nvPr/>
          </p:nvCxnSpPr>
          <p:spPr>
            <a:xfrm flipV="1">
              <a:off x="8018441" y="5267063"/>
              <a:ext cx="1751201" cy="332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7D3D6CA-1703-804F-A9B1-2F5733CB512F}"/>
                </a:ext>
              </a:extLst>
            </p:cNvPr>
            <p:cNvCxnSpPr>
              <a:cxnSpLocks/>
            </p:cNvCxnSpPr>
            <p:nvPr/>
          </p:nvCxnSpPr>
          <p:spPr>
            <a:xfrm>
              <a:off x="7892717" y="3349223"/>
              <a:ext cx="0" cy="235360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8100D0E-1AB5-E4D3-A089-9FCD9541CCD8}"/>
                </a:ext>
              </a:extLst>
            </p:cNvPr>
            <p:cNvCxnSpPr>
              <a:cxnSpLocks/>
            </p:cNvCxnSpPr>
            <p:nvPr/>
          </p:nvCxnSpPr>
          <p:spPr>
            <a:xfrm flipH="1">
              <a:off x="7877610" y="5702832"/>
              <a:ext cx="3139371"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915CDC8-9EE1-F0D1-4CF8-A8C030182D35}"/>
                </a:ext>
              </a:extLst>
            </p:cNvPr>
            <p:cNvCxnSpPr>
              <a:cxnSpLocks/>
            </p:cNvCxnSpPr>
            <p:nvPr/>
          </p:nvCxnSpPr>
          <p:spPr>
            <a:xfrm>
              <a:off x="11016981" y="5534390"/>
              <a:ext cx="0" cy="16844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43910CC-CEEC-6C85-56FB-993A8160C987}"/>
                </a:ext>
              </a:extLst>
            </p:cNvPr>
            <p:cNvSpPr txBox="1"/>
            <p:nvPr/>
          </p:nvSpPr>
          <p:spPr>
            <a:xfrm>
              <a:off x="10704160" y="4223382"/>
              <a:ext cx="537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a:t>
              </a:r>
            </a:p>
          </p:txBody>
        </p:sp>
        <p:cxnSp>
          <p:nvCxnSpPr>
            <p:cNvPr id="168" name="Straight Connector 167">
              <a:extLst>
                <a:ext uri="{FF2B5EF4-FFF2-40B4-BE49-F238E27FC236}">
                  <a16:creationId xmlns:a16="http://schemas.microsoft.com/office/drawing/2014/main" id="{CA9DCF7B-21C8-CD18-1761-D04596A0DF16}"/>
                </a:ext>
              </a:extLst>
            </p:cNvPr>
            <p:cNvCxnSpPr>
              <a:cxnSpLocks/>
            </p:cNvCxnSpPr>
            <p:nvPr/>
          </p:nvCxnSpPr>
          <p:spPr>
            <a:xfrm>
              <a:off x="7748337" y="3614376"/>
              <a:ext cx="32191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D1AAD90-ADDC-4FF9-F34B-EDB350F96943}"/>
                </a:ext>
              </a:extLst>
            </p:cNvPr>
            <p:cNvCxnSpPr>
              <a:cxnSpLocks/>
            </p:cNvCxnSpPr>
            <p:nvPr/>
          </p:nvCxnSpPr>
          <p:spPr>
            <a:xfrm flipV="1">
              <a:off x="10967465" y="3614376"/>
              <a:ext cx="0" cy="4728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C6D79EB-C871-0C09-30F2-7F182AAE3D3D}"/>
                </a:ext>
              </a:extLst>
            </p:cNvPr>
            <p:cNvCxnSpPr>
              <a:cxnSpLocks/>
            </p:cNvCxnSpPr>
            <p:nvPr/>
          </p:nvCxnSpPr>
          <p:spPr>
            <a:xfrm flipV="1">
              <a:off x="7767065" y="3260658"/>
              <a:ext cx="0" cy="35371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54D15416-2F97-0E68-94F5-00174A517ADA}"/>
                </a:ext>
              </a:extLst>
            </p:cNvPr>
            <p:cNvCxnSpPr>
              <a:cxnSpLocks/>
            </p:cNvCxnSpPr>
            <p:nvPr/>
          </p:nvCxnSpPr>
          <p:spPr>
            <a:xfrm>
              <a:off x="11696446" y="2159665"/>
              <a:ext cx="0" cy="4389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1ED947-5473-96B8-B61D-B4628D9B2D29}"/>
                </a:ext>
              </a:extLst>
            </p:cNvPr>
            <p:cNvCxnSpPr>
              <a:cxnSpLocks/>
            </p:cNvCxnSpPr>
            <p:nvPr/>
          </p:nvCxnSpPr>
          <p:spPr>
            <a:xfrm>
              <a:off x="11263000" y="2146295"/>
              <a:ext cx="433446" cy="74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D0CC44-3C6E-5510-45DB-9450E50930A9}"/>
                </a:ext>
              </a:extLst>
            </p:cNvPr>
            <p:cNvCxnSpPr>
              <a:cxnSpLocks/>
            </p:cNvCxnSpPr>
            <p:nvPr/>
          </p:nvCxnSpPr>
          <p:spPr>
            <a:xfrm>
              <a:off x="7279629" y="6559216"/>
              <a:ext cx="44168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49780A-85F9-BCB6-1B79-B095D269DA20}"/>
                </a:ext>
              </a:extLst>
            </p:cNvPr>
            <p:cNvCxnSpPr>
              <a:cxnSpLocks/>
            </p:cNvCxnSpPr>
            <p:nvPr/>
          </p:nvCxnSpPr>
          <p:spPr>
            <a:xfrm>
              <a:off x="7279629" y="5965975"/>
              <a:ext cx="0" cy="593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9AA5B0-6762-FFF4-15B4-9AEB97BE2F96}"/>
                </a:ext>
              </a:extLst>
            </p:cNvPr>
            <p:cNvCxnSpPr>
              <a:cxnSpLocks/>
            </p:cNvCxnSpPr>
            <p:nvPr/>
          </p:nvCxnSpPr>
          <p:spPr>
            <a:xfrm flipH="1">
              <a:off x="8361668" y="1666929"/>
              <a:ext cx="1737144" cy="68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314602-2BAF-6979-81F4-4E67BBD9ADF0}"/>
                </a:ext>
              </a:extLst>
            </p:cNvPr>
            <p:cNvCxnSpPr>
              <a:cxnSpLocks/>
            </p:cNvCxnSpPr>
            <p:nvPr/>
          </p:nvCxnSpPr>
          <p:spPr>
            <a:xfrm flipV="1">
              <a:off x="10386737" y="2389187"/>
              <a:ext cx="0" cy="38821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19B048-FBF2-09BD-1F90-531342C2C1DE}"/>
                </a:ext>
              </a:extLst>
            </p:cNvPr>
            <p:cNvCxnSpPr>
              <a:cxnSpLocks/>
            </p:cNvCxnSpPr>
            <p:nvPr/>
          </p:nvCxnSpPr>
          <p:spPr>
            <a:xfrm>
              <a:off x="8192486" y="6256368"/>
              <a:ext cx="216111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02A7E20-9917-EBAB-CE2B-C28B75F540B4}"/>
                </a:ext>
              </a:extLst>
            </p:cNvPr>
            <p:cNvCxnSpPr>
              <a:cxnSpLocks/>
            </p:cNvCxnSpPr>
            <p:nvPr/>
          </p:nvCxnSpPr>
          <p:spPr>
            <a:xfrm flipV="1">
              <a:off x="8192486" y="5919537"/>
              <a:ext cx="0" cy="33683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EC2EFF0-F913-D25D-D35D-7895722998F3}"/>
                </a:ext>
              </a:extLst>
            </p:cNvPr>
            <p:cNvCxnSpPr>
              <a:cxnSpLocks/>
            </p:cNvCxnSpPr>
            <p:nvPr/>
          </p:nvCxnSpPr>
          <p:spPr>
            <a:xfrm flipV="1">
              <a:off x="10670039" y="2515337"/>
              <a:ext cx="0" cy="388213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EA16BDF-E0DC-909E-6131-BBE00A9B96C7}"/>
                </a:ext>
              </a:extLst>
            </p:cNvPr>
            <p:cNvCxnSpPr>
              <a:cxnSpLocks/>
            </p:cNvCxnSpPr>
            <p:nvPr/>
          </p:nvCxnSpPr>
          <p:spPr>
            <a:xfrm>
              <a:off x="8018441" y="6397473"/>
              <a:ext cx="2633472"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A3CF92C-63C0-2128-6E34-B7C90D2A62B8}"/>
                </a:ext>
              </a:extLst>
            </p:cNvPr>
            <p:cNvCxnSpPr>
              <a:cxnSpLocks/>
            </p:cNvCxnSpPr>
            <p:nvPr/>
          </p:nvCxnSpPr>
          <p:spPr>
            <a:xfrm flipV="1">
              <a:off x="8018441" y="5919537"/>
              <a:ext cx="0" cy="47793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5EEC4EE-37B7-9D22-8B66-07E3BC308E30}"/>
                </a:ext>
              </a:extLst>
            </p:cNvPr>
            <p:cNvSpPr txBox="1"/>
            <p:nvPr/>
          </p:nvSpPr>
          <p:spPr>
            <a:xfrm>
              <a:off x="9665105" y="2858478"/>
              <a:ext cx="4571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OK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4" name="Straight Connector 63">
              <a:extLst>
                <a:ext uri="{FF2B5EF4-FFF2-40B4-BE49-F238E27FC236}">
                  <a16:creationId xmlns:a16="http://schemas.microsoft.com/office/drawing/2014/main" id="{9AAA863F-D6D2-8734-EA1E-B2B76D7567CF}"/>
                </a:ext>
              </a:extLst>
            </p:cNvPr>
            <p:cNvCxnSpPr>
              <a:cxnSpLocks/>
            </p:cNvCxnSpPr>
            <p:nvPr/>
          </p:nvCxnSpPr>
          <p:spPr>
            <a:xfrm>
              <a:off x="8172272" y="3034296"/>
              <a:ext cx="0" cy="33662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F77D13A2-ECD0-B68A-D25C-44F491B146F8}"/>
                </a:ext>
              </a:extLst>
            </p:cNvPr>
            <p:cNvCxnSpPr>
              <a:cxnSpLocks/>
              <a:stCxn id="62" idx="1"/>
            </p:cNvCxnSpPr>
            <p:nvPr/>
          </p:nvCxnSpPr>
          <p:spPr>
            <a:xfrm flipH="1">
              <a:off x="8174351" y="3043144"/>
              <a:ext cx="1490754" cy="2959"/>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3" name="Arrow: Down 2">
            <a:extLst>
              <a:ext uri="{FF2B5EF4-FFF2-40B4-BE49-F238E27FC236}">
                <a16:creationId xmlns:a16="http://schemas.microsoft.com/office/drawing/2014/main" id="{D8BDF9C7-BD78-78D7-5E0F-EFF9181A6791}"/>
              </a:ext>
            </a:extLst>
          </p:cNvPr>
          <p:cNvSpPr/>
          <p:nvPr/>
        </p:nvSpPr>
        <p:spPr>
          <a:xfrm rot="10800000">
            <a:off x="9917352" y="5150018"/>
            <a:ext cx="266330" cy="2864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077B698D-5443-5369-70A7-1EF112CB9B98}"/>
              </a:ext>
            </a:extLst>
          </p:cNvPr>
          <p:cNvSpPr/>
          <p:nvPr/>
        </p:nvSpPr>
        <p:spPr>
          <a:xfrm>
            <a:off x="10850620" y="5150018"/>
            <a:ext cx="266330" cy="2864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55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7F9A-9C54-115F-C59B-F29192FF876E}"/>
              </a:ext>
            </a:extLst>
          </p:cNvPr>
          <p:cNvSpPr>
            <a:spLocks noGrp="1"/>
          </p:cNvSpPr>
          <p:nvPr>
            <p:ph type="title"/>
          </p:nvPr>
        </p:nvSpPr>
        <p:spPr/>
        <p:txBody>
          <a:bodyPr/>
          <a:lstStyle/>
          <a:p>
            <a:r>
              <a:rPr lang="en-US" dirty="0"/>
              <a:t>BOM</a:t>
            </a:r>
          </a:p>
        </p:txBody>
      </p:sp>
      <p:graphicFrame>
        <p:nvGraphicFramePr>
          <p:cNvPr id="4" name="Content Placeholder 3">
            <a:extLst>
              <a:ext uri="{FF2B5EF4-FFF2-40B4-BE49-F238E27FC236}">
                <a16:creationId xmlns:a16="http://schemas.microsoft.com/office/drawing/2014/main" id="{8CABDDCE-7D79-CAC0-EAC3-683F4B1307E8}"/>
              </a:ext>
            </a:extLst>
          </p:cNvPr>
          <p:cNvGraphicFramePr>
            <a:graphicFrameLocks noGrp="1"/>
          </p:cNvGraphicFramePr>
          <p:nvPr>
            <p:ph idx="1"/>
            <p:extLst>
              <p:ext uri="{D42A27DB-BD31-4B8C-83A1-F6EECF244321}">
                <p14:modId xmlns:p14="http://schemas.microsoft.com/office/powerpoint/2010/main" val="1163117740"/>
              </p:ext>
            </p:extLst>
          </p:nvPr>
        </p:nvGraphicFramePr>
        <p:xfrm>
          <a:off x="838200" y="1399742"/>
          <a:ext cx="10515600" cy="4211345"/>
        </p:xfrm>
        <a:graphic>
          <a:graphicData uri="http://schemas.openxmlformats.org/drawingml/2006/table">
            <a:tbl>
              <a:tblPr firstRow="1" firstCol="1" bandRow="1">
                <a:tableStyleId>{5C22544A-7EE6-4342-B048-85BDC9FD1C3A}</a:tableStyleId>
              </a:tblPr>
              <a:tblGrid>
                <a:gridCol w="2628338">
                  <a:extLst>
                    <a:ext uri="{9D8B030D-6E8A-4147-A177-3AD203B41FA5}">
                      <a16:colId xmlns:a16="http://schemas.microsoft.com/office/drawing/2014/main" val="2601454541"/>
                    </a:ext>
                  </a:extLst>
                </a:gridCol>
                <a:gridCol w="2628338">
                  <a:extLst>
                    <a:ext uri="{9D8B030D-6E8A-4147-A177-3AD203B41FA5}">
                      <a16:colId xmlns:a16="http://schemas.microsoft.com/office/drawing/2014/main" val="3415339349"/>
                    </a:ext>
                  </a:extLst>
                </a:gridCol>
                <a:gridCol w="2629462">
                  <a:extLst>
                    <a:ext uri="{9D8B030D-6E8A-4147-A177-3AD203B41FA5}">
                      <a16:colId xmlns:a16="http://schemas.microsoft.com/office/drawing/2014/main" val="2044897696"/>
                    </a:ext>
                  </a:extLst>
                </a:gridCol>
                <a:gridCol w="2629462">
                  <a:extLst>
                    <a:ext uri="{9D8B030D-6E8A-4147-A177-3AD203B41FA5}">
                      <a16:colId xmlns:a16="http://schemas.microsoft.com/office/drawing/2014/main" val="3074647406"/>
                    </a:ext>
                  </a:extLst>
                </a:gridCol>
              </a:tblGrid>
              <a:tr h="416163">
                <a:tc>
                  <a:txBody>
                    <a:bodyPr/>
                    <a:lstStyle/>
                    <a:p>
                      <a:pPr marL="0" marR="0" algn="ctr">
                        <a:lnSpc>
                          <a:spcPct val="150000"/>
                        </a:lnSpc>
                        <a:spcBef>
                          <a:spcPts val="0"/>
                        </a:spcBef>
                        <a:spcAft>
                          <a:spcPts val="0"/>
                        </a:spcAft>
                      </a:pPr>
                      <a:r>
                        <a:rPr lang="en-US" sz="1600" kern="100" dirty="0">
                          <a:effectLst/>
                        </a:rPr>
                        <a:t>Part Name</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Par Number</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Total Quantity</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Unit Cost</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359521768"/>
                  </a:ext>
                </a:extLst>
              </a:tr>
              <a:tr h="416163">
                <a:tc>
                  <a:txBody>
                    <a:bodyPr/>
                    <a:lstStyle/>
                    <a:p>
                      <a:pPr marL="0" marR="0" algn="ctr">
                        <a:lnSpc>
                          <a:spcPct val="150000"/>
                        </a:lnSpc>
                        <a:spcBef>
                          <a:spcPts val="0"/>
                        </a:spcBef>
                        <a:spcAft>
                          <a:spcPts val="0"/>
                        </a:spcAft>
                      </a:pPr>
                      <a:r>
                        <a:rPr lang="en-US" sz="1600" kern="100">
                          <a:effectLst/>
                        </a:rPr>
                        <a:t>Arduino Uno</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457200" algn="ctr">
                        <a:lnSpc>
                          <a:spcPct val="150000"/>
                        </a:lnSpc>
                        <a:spcBef>
                          <a:spcPts val="0"/>
                        </a:spcBef>
                        <a:spcAft>
                          <a:spcPts val="0"/>
                        </a:spcAft>
                      </a:pPr>
                      <a:r>
                        <a:rPr lang="en-US" sz="1600" kern="100" dirty="0">
                          <a:effectLst/>
                        </a:rPr>
                        <a:t>A000066</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1</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$27.60</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06181503"/>
                  </a:ext>
                </a:extLst>
              </a:tr>
              <a:tr h="416163">
                <a:tc>
                  <a:txBody>
                    <a:bodyPr/>
                    <a:lstStyle/>
                    <a:p>
                      <a:pPr marL="0" marR="0" algn="ctr">
                        <a:lnSpc>
                          <a:spcPct val="150000"/>
                        </a:lnSpc>
                        <a:spcBef>
                          <a:spcPts val="0"/>
                        </a:spcBef>
                        <a:spcAft>
                          <a:spcPts val="0"/>
                        </a:spcAft>
                      </a:pPr>
                      <a:r>
                        <a:rPr lang="en-US" sz="1600" kern="100">
                          <a:effectLst/>
                        </a:rPr>
                        <a:t>Arduino USB Cable</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FZ0932X2</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1</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$13.99</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864788419"/>
                  </a:ext>
                </a:extLst>
              </a:tr>
              <a:tr h="416163">
                <a:tc>
                  <a:txBody>
                    <a:bodyPr/>
                    <a:lstStyle/>
                    <a:p>
                      <a:pPr marL="0" marR="0" algn="ctr">
                        <a:lnSpc>
                          <a:spcPct val="150000"/>
                        </a:lnSpc>
                        <a:spcBef>
                          <a:spcPts val="0"/>
                        </a:spcBef>
                        <a:spcAft>
                          <a:spcPts val="0"/>
                        </a:spcAft>
                      </a:pPr>
                      <a:r>
                        <a:rPr lang="en-US" sz="1600" kern="100">
                          <a:effectLst/>
                        </a:rPr>
                        <a:t>Finger Print Scanner</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RS305</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$24.99</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20214909"/>
                  </a:ext>
                </a:extLst>
              </a:tr>
              <a:tr h="416163">
                <a:tc>
                  <a:txBody>
                    <a:bodyPr/>
                    <a:lstStyle/>
                    <a:p>
                      <a:pPr marL="0" marR="0" algn="ctr">
                        <a:lnSpc>
                          <a:spcPct val="150000"/>
                        </a:lnSpc>
                        <a:spcBef>
                          <a:spcPts val="0"/>
                        </a:spcBef>
                        <a:spcAft>
                          <a:spcPts val="0"/>
                        </a:spcAft>
                      </a:pPr>
                      <a:r>
                        <a:rPr lang="en-US" sz="1600" kern="100">
                          <a:effectLst/>
                        </a:rPr>
                        <a:t>LCD Display (16 x 2)</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LCD 1602A</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$8.38</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03676970"/>
                  </a:ext>
                </a:extLst>
              </a:tr>
              <a:tr h="416163">
                <a:tc>
                  <a:txBody>
                    <a:bodyPr/>
                    <a:lstStyle/>
                    <a:p>
                      <a:pPr marL="0" marR="0" algn="ctr">
                        <a:lnSpc>
                          <a:spcPct val="150000"/>
                        </a:lnSpc>
                        <a:spcBef>
                          <a:spcPts val="0"/>
                        </a:spcBef>
                        <a:spcAft>
                          <a:spcPts val="0"/>
                        </a:spcAft>
                      </a:pPr>
                      <a:r>
                        <a:rPr lang="en-US" sz="1600" kern="100" dirty="0">
                          <a:effectLst/>
                        </a:rPr>
                        <a:t>Lock-style Solenoid</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1512</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$24</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52554470"/>
                  </a:ext>
                </a:extLst>
              </a:tr>
              <a:tr h="882041">
                <a:tc>
                  <a:txBody>
                    <a:bodyPr/>
                    <a:lstStyle/>
                    <a:p>
                      <a:pPr marL="0" marR="0" algn="ctr">
                        <a:lnSpc>
                          <a:spcPct val="150000"/>
                        </a:lnSpc>
                        <a:spcBef>
                          <a:spcPts val="0"/>
                        </a:spcBef>
                        <a:spcAft>
                          <a:spcPts val="0"/>
                        </a:spcAft>
                      </a:pPr>
                      <a:r>
                        <a:rPr lang="en-US" sz="1600" kern="100">
                          <a:effectLst/>
                        </a:rPr>
                        <a:t>High-Definition Webcam</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ZC-PP1</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1</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$10</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66844414"/>
                  </a:ext>
                </a:extLst>
              </a:tr>
              <a:tr h="416163">
                <a:tc>
                  <a:txBody>
                    <a:bodyPr/>
                    <a:lstStyle/>
                    <a:p>
                      <a:pPr marL="0" marR="0" algn="ctr">
                        <a:lnSpc>
                          <a:spcPct val="150000"/>
                        </a:lnSpc>
                        <a:spcBef>
                          <a:spcPts val="0"/>
                        </a:spcBef>
                        <a:spcAft>
                          <a:spcPts val="0"/>
                        </a:spcAft>
                      </a:pPr>
                      <a:r>
                        <a:rPr lang="en-US" sz="1600" kern="100">
                          <a:effectLst/>
                        </a:rPr>
                        <a:t>SPST Switch</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SS12D00G</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2</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$0.5</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84756994"/>
                  </a:ext>
                </a:extLst>
              </a:tr>
              <a:tr h="416163">
                <a:tc>
                  <a:txBody>
                    <a:bodyPr/>
                    <a:lstStyle/>
                    <a:p>
                      <a:pPr marL="0" marR="0" algn="ctr">
                        <a:lnSpc>
                          <a:spcPct val="150000"/>
                        </a:lnSpc>
                        <a:spcBef>
                          <a:spcPts val="0"/>
                        </a:spcBef>
                        <a:spcAft>
                          <a:spcPts val="0"/>
                        </a:spcAft>
                      </a:pPr>
                      <a:r>
                        <a:rPr lang="en-US" sz="1600" kern="100">
                          <a:effectLst/>
                        </a:rPr>
                        <a:t>Push Button</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EG1872-ND</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a:effectLst/>
                        </a:rPr>
                        <a:t>3</a:t>
                      </a:r>
                      <a:endParaRPr lang="en-US" sz="1600" kern="1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$3</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742177227"/>
                  </a:ext>
                </a:extLst>
              </a:tr>
            </a:tbl>
          </a:graphicData>
        </a:graphic>
      </p:graphicFrame>
      <p:sp>
        <p:nvSpPr>
          <p:cNvPr id="5" name="Rectangle 1">
            <a:extLst>
              <a:ext uri="{FF2B5EF4-FFF2-40B4-BE49-F238E27FC236}">
                <a16:creationId xmlns:a16="http://schemas.microsoft.com/office/drawing/2014/main" id="{F2679659-C498-24D8-47ED-8461C997ACB6}"/>
              </a:ext>
            </a:extLst>
          </p:cNvPr>
          <p:cNvSpPr>
            <a:spLocks noChangeArrowheads="1"/>
          </p:cNvSpPr>
          <p:nvPr/>
        </p:nvSpPr>
        <p:spPr bwMode="auto">
          <a:xfrm>
            <a:off x="3376757" y="2568074"/>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6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5D82ED2-0883-C665-994E-FDE93EE6EFF0}"/>
              </a:ext>
            </a:extLst>
          </p:cNvPr>
          <p:cNvSpPr txBox="1"/>
          <p:nvPr/>
        </p:nvSpPr>
        <p:spPr>
          <a:xfrm>
            <a:off x="9171709" y="5929745"/>
            <a:ext cx="2313709" cy="369332"/>
          </a:xfrm>
          <a:prstGeom prst="rect">
            <a:avLst/>
          </a:prstGeom>
          <a:noFill/>
        </p:spPr>
        <p:txBody>
          <a:bodyPr wrap="square" rtlCol="0">
            <a:spAutoFit/>
          </a:bodyPr>
          <a:lstStyle/>
          <a:p>
            <a:r>
              <a:rPr lang="en-US" dirty="0"/>
              <a:t>112.46 + cost of PC</a:t>
            </a:r>
          </a:p>
        </p:txBody>
      </p:sp>
    </p:spTree>
    <p:extLst>
      <p:ext uri="{BB962C8B-B14F-4D97-AF65-F5344CB8AC3E}">
        <p14:creationId xmlns:p14="http://schemas.microsoft.com/office/powerpoint/2010/main" val="181935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41DE-D82C-D077-58A8-C67103CE242D}"/>
              </a:ext>
            </a:extLst>
          </p:cNvPr>
          <p:cNvSpPr>
            <a:spLocks noGrp="1"/>
          </p:cNvSpPr>
          <p:nvPr>
            <p:ph type="title"/>
          </p:nvPr>
        </p:nvSpPr>
        <p:spPr/>
        <p:txBody>
          <a:bodyPr/>
          <a:lstStyle/>
          <a:p>
            <a:r>
              <a:rPr lang="en-US" dirty="0"/>
              <a:t>RPi Implementation</a:t>
            </a:r>
          </a:p>
        </p:txBody>
      </p:sp>
      <p:pic>
        <p:nvPicPr>
          <p:cNvPr id="4" name="Picture 3">
            <a:extLst>
              <a:ext uri="{FF2B5EF4-FFF2-40B4-BE49-F238E27FC236}">
                <a16:creationId xmlns:a16="http://schemas.microsoft.com/office/drawing/2014/main" id="{2B348C58-9051-04B2-94EB-0C3F46791FDA}"/>
              </a:ext>
            </a:extLst>
          </p:cNvPr>
          <p:cNvPicPr>
            <a:picLocks noChangeAspect="1"/>
          </p:cNvPicPr>
          <p:nvPr/>
        </p:nvPicPr>
        <p:blipFill>
          <a:blip r:embed="rId2"/>
          <a:stretch>
            <a:fillRect/>
          </a:stretch>
        </p:blipFill>
        <p:spPr>
          <a:xfrm>
            <a:off x="4279418" y="4237573"/>
            <a:ext cx="3195755" cy="2400012"/>
          </a:xfrm>
          <a:prstGeom prst="rect">
            <a:avLst/>
          </a:prstGeom>
        </p:spPr>
      </p:pic>
      <p:pic>
        <p:nvPicPr>
          <p:cNvPr id="5" name="Picture 4">
            <a:extLst>
              <a:ext uri="{FF2B5EF4-FFF2-40B4-BE49-F238E27FC236}">
                <a16:creationId xmlns:a16="http://schemas.microsoft.com/office/drawing/2014/main" id="{36FD4E29-D897-DF67-C721-7DA807D54C50}"/>
              </a:ext>
            </a:extLst>
          </p:cNvPr>
          <p:cNvPicPr>
            <a:picLocks noChangeAspect="1"/>
          </p:cNvPicPr>
          <p:nvPr/>
        </p:nvPicPr>
        <p:blipFill>
          <a:blip r:embed="rId3"/>
          <a:stretch>
            <a:fillRect/>
          </a:stretch>
        </p:blipFill>
        <p:spPr>
          <a:xfrm>
            <a:off x="8602806" y="156482"/>
            <a:ext cx="2052205" cy="2052205"/>
          </a:xfrm>
          <a:prstGeom prst="rect">
            <a:avLst/>
          </a:prstGeom>
        </p:spPr>
      </p:pic>
      <p:pic>
        <p:nvPicPr>
          <p:cNvPr id="6" name="Picture 5">
            <a:extLst>
              <a:ext uri="{FF2B5EF4-FFF2-40B4-BE49-F238E27FC236}">
                <a16:creationId xmlns:a16="http://schemas.microsoft.com/office/drawing/2014/main" id="{C6F12D60-1038-727F-A327-9CF38B346C93}"/>
              </a:ext>
            </a:extLst>
          </p:cNvPr>
          <p:cNvPicPr>
            <a:picLocks noChangeAspect="1"/>
          </p:cNvPicPr>
          <p:nvPr/>
        </p:nvPicPr>
        <p:blipFill>
          <a:blip r:embed="rId4"/>
          <a:stretch>
            <a:fillRect/>
          </a:stretch>
        </p:blipFill>
        <p:spPr>
          <a:xfrm>
            <a:off x="8870806" y="2208687"/>
            <a:ext cx="2133600" cy="1600200"/>
          </a:xfrm>
          <a:prstGeom prst="rect">
            <a:avLst/>
          </a:prstGeom>
        </p:spPr>
      </p:pic>
      <p:pic>
        <p:nvPicPr>
          <p:cNvPr id="7" name="Picture 6">
            <a:extLst>
              <a:ext uri="{FF2B5EF4-FFF2-40B4-BE49-F238E27FC236}">
                <a16:creationId xmlns:a16="http://schemas.microsoft.com/office/drawing/2014/main" id="{B2A40EE8-D9C0-0536-2F56-1BFA82EC48E4}"/>
              </a:ext>
            </a:extLst>
          </p:cNvPr>
          <p:cNvPicPr>
            <a:picLocks noChangeAspect="1"/>
          </p:cNvPicPr>
          <p:nvPr/>
        </p:nvPicPr>
        <p:blipFill>
          <a:blip r:embed="rId5"/>
          <a:stretch>
            <a:fillRect/>
          </a:stretch>
        </p:blipFill>
        <p:spPr>
          <a:xfrm>
            <a:off x="1991149" y="4457988"/>
            <a:ext cx="1818191" cy="2400012"/>
          </a:xfrm>
          <a:prstGeom prst="rect">
            <a:avLst/>
          </a:prstGeom>
        </p:spPr>
      </p:pic>
      <p:pic>
        <p:nvPicPr>
          <p:cNvPr id="8" name="Picture 7">
            <a:extLst>
              <a:ext uri="{FF2B5EF4-FFF2-40B4-BE49-F238E27FC236}">
                <a16:creationId xmlns:a16="http://schemas.microsoft.com/office/drawing/2014/main" id="{DE1BA4A4-47D7-6714-345C-E49BEF225DDE}"/>
              </a:ext>
            </a:extLst>
          </p:cNvPr>
          <p:cNvPicPr>
            <a:picLocks noChangeAspect="1"/>
          </p:cNvPicPr>
          <p:nvPr/>
        </p:nvPicPr>
        <p:blipFill>
          <a:blip r:embed="rId6"/>
          <a:stretch>
            <a:fillRect/>
          </a:stretch>
        </p:blipFill>
        <p:spPr>
          <a:xfrm>
            <a:off x="8142729" y="4322945"/>
            <a:ext cx="2972357" cy="2229268"/>
          </a:xfrm>
          <a:prstGeom prst="rect">
            <a:avLst/>
          </a:prstGeom>
        </p:spPr>
      </p:pic>
      <p:sp>
        <p:nvSpPr>
          <p:cNvPr id="9" name="Content Placeholder 2">
            <a:extLst>
              <a:ext uri="{FF2B5EF4-FFF2-40B4-BE49-F238E27FC236}">
                <a16:creationId xmlns:a16="http://schemas.microsoft.com/office/drawing/2014/main" id="{1687675E-004D-90A8-616D-F4DB1B1E4B07}"/>
              </a:ext>
            </a:extLst>
          </p:cNvPr>
          <p:cNvSpPr txBox="1">
            <a:spLocks/>
          </p:cNvSpPr>
          <p:nvPr/>
        </p:nvSpPr>
        <p:spPr>
          <a:xfrm>
            <a:off x="837336" y="1482436"/>
            <a:ext cx="8033469" cy="257149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Alternative platform without the need for a more expensive operating </a:t>
            </a:r>
            <a:r>
              <a:rPr lang="en-US"/>
              <a:t>system platform like </a:t>
            </a:r>
            <a:r>
              <a:rPr lang="en-US" dirty="0"/>
              <a:t>a PC.</a:t>
            </a:r>
          </a:p>
          <a:p>
            <a:r>
              <a:rPr lang="en-US" dirty="0"/>
              <a:t>Raspberry Pi 4B</a:t>
            </a:r>
          </a:p>
          <a:p>
            <a:pPr lvl="1"/>
            <a:r>
              <a:rPr lang="en-US" dirty="0"/>
              <a:t>4 GB RPi board</a:t>
            </a:r>
          </a:p>
          <a:p>
            <a:r>
              <a:rPr lang="en-US" dirty="0"/>
              <a:t>Raspberry Pi Camera Module 3</a:t>
            </a:r>
          </a:p>
          <a:p>
            <a:pPr lvl="1"/>
            <a:r>
              <a:rPr lang="en-US" dirty="0"/>
              <a:t>12 MP camera with autofocus.</a:t>
            </a:r>
          </a:p>
          <a:p>
            <a:r>
              <a:rPr lang="en-US" dirty="0"/>
              <a:t>OLED Display/Touchscreen</a:t>
            </a:r>
          </a:p>
          <a:p>
            <a:pPr lvl="1"/>
            <a:r>
              <a:rPr lang="en-US" dirty="0"/>
              <a:t>Display uses SPI mode for serial communication (requires soldering on back panel)</a:t>
            </a:r>
          </a:p>
          <a:p>
            <a:pPr lvl="1"/>
            <a:r>
              <a:rPr lang="en-US" dirty="0"/>
              <a:t> Touchscreen uses 4 wires, replaces the need for push buttons. </a:t>
            </a:r>
          </a:p>
          <a:p>
            <a:r>
              <a:rPr lang="en-US" dirty="0"/>
              <a:t>Analog Digital Converter</a:t>
            </a:r>
          </a:p>
          <a:p>
            <a:pPr lvl="1"/>
            <a:r>
              <a:rPr lang="en-US" dirty="0"/>
              <a:t>Converts analog data from touchscreen to I2C serial communication.</a:t>
            </a:r>
          </a:p>
          <a:p>
            <a:pPr marL="457200" lvl="1" indent="0">
              <a:buFont typeface="Arial" panose="020B0604020202020204" pitchFamily="34" charse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577011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AAE089-D3AB-E8A7-56F1-B0C2BF0AE50B}"/>
              </a:ext>
            </a:extLst>
          </p:cNvPr>
          <p:cNvPicPr>
            <a:picLocks noChangeAspect="1"/>
          </p:cNvPicPr>
          <p:nvPr/>
        </p:nvPicPr>
        <p:blipFill>
          <a:blip r:embed="rId2"/>
          <a:stretch>
            <a:fillRect/>
          </a:stretch>
        </p:blipFill>
        <p:spPr>
          <a:xfrm>
            <a:off x="2647951" y="1733723"/>
            <a:ext cx="7266632" cy="4223731"/>
          </a:xfrm>
          <a:prstGeom prst="rect">
            <a:avLst/>
          </a:prstGeom>
        </p:spPr>
      </p:pic>
      <p:pic>
        <p:nvPicPr>
          <p:cNvPr id="6" name="Content Placeholder 5">
            <a:extLst>
              <a:ext uri="{FF2B5EF4-FFF2-40B4-BE49-F238E27FC236}">
                <a16:creationId xmlns:a16="http://schemas.microsoft.com/office/drawing/2014/main" id="{640E1D24-CF12-B443-29CB-B8A5F19CB4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2837" y="-138544"/>
            <a:ext cx="1557460" cy="3907075"/>
          </a:xfrm>
        </p:spPr>
      </p:pic>
      <p:pic>
        <p:nvPicPr>
          <p:cNvPr id="5" name="Picture 4">
            <a:extLst>
              <a:ext uri="{FF2B5EF4-FFF2-40B4-BE49-F238E27FC236}">
                <a16:creationId xmlns:a16="http://schemas.microsoft.com/office/drawing/2014/main" id="{CCE8ED83-1C90-CEA3-03CE-301A77866B4E}"/>
              </a:ext>
            </a:extLst>
          </p:cNvPr>
          <p:cNvPicPr>
            <a:picLocks noChangeAspect="1"/>
          </p:cNvPicPr>
          <p:nvPr/>
        </p:nvPicPr>
        <p:blipFill rotWithShape="1">
          <a:blip r:embed="rId4">
            <a:extLst>
              <a:ext uri="{28A0092B-C50C-407E-A947-70E740481C1C}">
                <a14:useLocalDpi xmlns:a14="http://schemas.microsoft.com/office/drawing/2010/main" val="0"/>
              </a:ext>
            </a:extLst>
          </a:blip>
          <a:srcRect l="54255" b="42504"/>
          <a:stretch/>
        </p:blipFill>
        <p:spPr>
          <a:xfrm rot="5400000">
            <a:off x="5783173" y="4639759"/>
            <a:ext cx="2383414" cy="2497282"/>
          </a:xfrm>
          <a:prstGeom prst="rect">
            <a:avLst/>
          </a:prstGeom>
        </p:spPr>
      </p:pic>
      <p:cxnSp>
        <p:nvCxnSpPr>
          <p:cNvPr id="10" name="Connector: Elbow 9">
            <a:extLst>
              <a:ext uri="{FF2B5EF4-FFF2-40B4-BE49-F238E27FC236}">
                <a16:creationId xmlns:a16="http://schemas.microsoft.com/office/drawing/2014/main" id="{6BF31F90-E271-8FDF-186E-CE478317F6BA}"/>
              </a:ext>
            </a:extLst>
          </p:cNvPr>
          <p:cNvCxnSpPr>
            <a:cxnSpLocks/>
          </p:cNvCxnSpPr>
          <p:nvPr/>
        </p:nvCxnSpPr>
        <p:spPr>
          <a:xfrm rot="10800000">
            <a:off x="5112328" y="4073237"/>
            <a:ext cx="1288473" cy="1246911"/>
          </a:xfrm>
          <a:prstGeom prst="bentConnector3">
            <a:avLst>
              <a:gd name="adj1" fmla="val 50000"/>
            </a:avLst>
          </a:prstGeom>
          <a:ln w="38100"/>
        </p:spPr>
        <p:style>
          <a:lnRef idx="2">
            <a:schemeClr val="accent5"/>
          </a:lnRef>
          <a:fillRef idx="0">
            <a:schemeClr val="accent5"/>
          </a:fillRef>
          <a:effectRef idx="1">
            <a:schemeClr val="accent5"/>
          </a:effectRef>
          <a:fontRef idx="minor">
            <a:schemeClr val="tx1"/>
          </a:fontRef>
        </p:style>
      </p:cxnSp>
      <p:cxnSp>
        <p:nvCxnSpPr>
          <p:cNvPr id="18" name="Connector: Elbow 17">
            <a:extLst>
              <a:ext uri="{FF2B5EF4-FFF2-40B4-BE49-F238E27FC236}">
                <a16:creationId xmlns:a16="http://schemas.microsoft.com/office/drawing/2014/main" id="{F15FFB0A-1AEE-2D1F-50F1-51158A8C2B5C}"/>
              </a:ext>
            </a:extLst>
          </p:cNvPr>
          <p:cNvCxnSpPr>
            <a:cxnSpLocks/>
          </p:cNvCxnSpPr>
          <p:nvPr/>
        </p:nvCxnSpPr>
        <p:spPr>
          <a:xfrm rot="10800000">
            <a:off x="5049983" y="4154507"/>
            <a:ext cx="1288473" cy="1246911"/>
          </a:xfrm>
          <a:prstGeom prst="bentConnector3">
            <a:avLst>
              <a:gd name="adj1" fmla="val 50000"/>
            </a:avLst>
          </a:prstGeom>
          <a:ln w="38100">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19" name="Connector: Elbow 18">
            <a:extLst>
              <a:ext uri="{FF2B5EF4-FFF2-40B4-BE49-F238E27FC236}">
                <a16:creationId xmlns:a16="http://schemas.microsoft.com/office/drawing/2014/main" id="{30320456-D302-86D2-14E4-BE2C4008D98C}"/>
              </a:ext>
            </a:extLst>
          </p:cNvPr>
          <p:cNvCxnSpPr>
            <a:cxnSpLocks/>
            <a:stCxn id="24" idx="1"/>
            <a:endCxn id="27" idx="7"/>
          </p:cNvCxnSpPr>
          <p:nvPr/>
        </p:nvCxnSpPr>
        <p:spPr>
          <a:xfrm rot="10800000">
            <a:off x="5285741" y="2065004"/>
            <a:ext cx="995526" cy="3061179"/>
          </a:xfrm>
          <a:prstGeom prst="bentConnector4">
            <a:avLst>
              <a:gd name="adj1" fmla="val 49664"/>
              <a:gd name="adj2" fmla="val 107468"/>
            </a:avLst>
          </a:prstGeom>
          <a:ln w="38100">
            <a:solidFill>
              <a:srgbClr val="FF0000"/>
            </a:solidFill>
          </a:ln>
        </p:spPr>
        <p:style>
          <a:lnRef idx="2">
            <a:schemeClr val="accent5"/>
          </a:lnRef>
          <a:fillRef idx="0">
            <a:schemeClr val="accent5"/>
          </a:fillRef>
          <a:effectRef idx="1">
            <a:schemeClr val="accent5"/>
          </a:effectRef>
          <a:fontRef idx="minor">
            <a:schemeClr val="tx1"/>
          </a:fontRef>
        </p:style>
      </p:cxnSp>
      <p:sp>
        <p:nvSpPr>
          <p:cNvPr id="24" name="Rectangle 23">
            <a:extLst>
              <a:ext uri="{FF2B5EF4-FFF2-40B4-BE49-F238E27FC236}">
                <a16:creationId xmlns:a16="http://schemas.microsoft.com/office/drawing/2014/main" id="{160454B6-F79F-7DC5-5E15-4E1F5E7C74DD}"/>
              </a:ext>
            </a:extLst>
          </p:cNvPr>
          <p:cNvSpPr/>
          <p:nvPr/>
        </p:nvSpPr>
        <p:spPr>
          <a:xfrm>
            <a:off x="6281267" y="5056909"/>
            <a:ext cx="45719" cy="1385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645C030-CC8B-6223-782D-9B6A63D315A5}"/>
              </a:ext>
            </a:extLst>
          </p:cNvPr>
          <p:cNvSpPr/>
          <p:nvPr/>
        </p:nvSpPr>
        <p:spPr>
          <a:xfrm>
            <a:off x="5246717" y="2055611"/>
            <a:ext cx="45719" cy="64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2E77955-6BD0-2E26-743D-73163F1F81AC}"/>
              </a:ext>
            </a:extLst>
          </p:cNvPr>
          <p:cNvSpPr/>
          <p:nvPr/>
        </p:nvSpPr>
        <p:spPr>
          <a:xfrm>
            <a:off x="6251094" y="5237068"/>
            <a:ext cx="75892" cy="535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9AF4BA0-0FF9-7149-F156-840473E2D55B}"/>
              </a:ext>
            </a:extLst>
          </p:cNvPr>
          <p:cNvSpPr/>
          <p:nvPr/>
        </p:nvSpPr>
        <p:spPr>
          <a:xfrm>
            <a:off x="5066608" y="4281055"/>
            <a:ext cx="45719" cy="5351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51DFD66C-D876-DA6E-99F5-257E0BC67233}"/>
              </a:ext>
            </a:extLst>
          </p:cNvPr>
          <p:cNvCxnSpPr>
            <a:cxnSpLocks/>
            <a:stCxn id="31" idx="2"/>
            <a:endCxn id="32" idx="6"/>
          </p:cNvCxnSpPr>
          <p:nvPr/>
        </p:nvCxnSpPr>
        <p:spPr>
          <a:xfrm rot="10800000">
            <a:off x="5112328" y="4307812"/>
            <a:ext cx="1138767" cy="956013"/>
          </a:xfrm>
          <a:prstGeom prst="bentConnector3">
            <a:avLst>
              <a:gd name="adj1" fmla="val 50000"/>
            </a:avLst>
          </a:prstGeom>
          <a:ln w="38100"/>
        </p:spPr>
        <p:style>
          <a:lnRef idx="1">
            <a:schemeClr val="dk1"/>
          </a:lnRef>
          <a:fillRef idx="0">
            <a:schemeClr val="dk1"/>
          </a:fillRef>
          <a:effectRef idx="0">
            <a:schemeClr val="dk1"/>
          </a:effectRef>
          <a:fontRef idx="minor">
            <a:schemeClr val="tx1"/>
          </a:fontRef>
        </p:style>
      </p:cxnSp>
      <p:sp>
        <p:nvSpPr>
          <p:cNvPr id="40" name="Freeform: Shape 39">
            <a:extLst>
              <a:ext uri="{FF2B5EF4-FFF2-40B4-BE49-F238E27FC236}">
                <a16:creationId xmlns:a16="http://schemas.microsoft.com/office/drawing/2014/main" id="{58333B93-62A9-7BA0-C8A2-F5051018B93A}"/>
              </a:ext>
            </a:extLst>
          </p:cNvPr>
          <p:cNvSpPr/>
          <p:nvPr/>
        </p:nvSpPr>
        <p:spPr>
          <a:xfrm>
            <a:off x="5890260" y="3649980"/>
            <a:ext cx="441960" cy="2392680"/>
          </a:xfrm>
          <a:custGeom>
            <a:avLst/>
            <a:gdLst>
              <a:gd name="connsiteX0" fmla="*/ 441960 w 441960"/>
              <a:gd name="connsiteY0" fmla="*/ 0 h 2392680"/>
              <a:gd name="connsiteX1" fmla="*/ 373380 w 441960"/>
              <a:gd name="connsiteY1" fmla="*/ 15240 h 2392680"/>
              <a:gd name="connsiteX2" fmla="*/ 350520 w 441960"/>
              <a:gd name="connsiteY2" fmla="*/ 30480 h 2392680"/>
              <a:gd name="connsiteX3" fmla="*/ 320040 w 441960"/>
              <a:gd name="connsiteY3" fmla="*/ 53340 h 2392680"/>
              <a:gd name="connsiteX4" fmla="*/ 281940 w 441960"/>
              <a:gd name="connsiteY4" fmla="*/ 106680 h 2392680"/>
              <a:gd name="connsiteX5" fmla="*/ 259080 w 441960"/>
              <a:gd name="connsiteY5" fmla="*/ 129540 h 2392680"/>
              <a:gd name="connsiteX6" fmla="*/ 251460 w 441960"/>
              <a:gd name="connsiteY6" fmla="*/ 160020 h 2392680"/>
              <a:gd name="connsiteX7" fmla="*/ 205740 w 441960"/>
              <a:gd name="connsiteY7" fmla="*/ 243840 h 2392680"/>
              <a:gd name="connsiteX8" fmla="*/ 83820 w 441960"/>
              <a:gd name="connsiteY8" fmla="*/ 426720 h 2392680"/>
              <a:gd name="connsiteX9" fmla="*/ 38100 w 441960"/>
              <a:gd name="connsiteY9" fmla="*/ 632460 h 2392680"/>
              <a:gd name="connsiteX10" fmla="*/ 30480 w 441960"/>
              <a:gd name="connsiteY10" fmla="*/ 670560 h 2392680"/>
              <a:gd name="connsiteX11" fmla="*/ 22860 w 441960"/>
              <a:gd name="connsiteY11" fmla="*/ 906780 h 2392680"/>
              <a:gd name="connsiteX12" fmla="*/ 0 w 441960"/>
              <a:gd name="connsiteY12" fmla="*/ 1066800 h 2392680"/>
              <a:gd name="connsiteX13" fmla="*/ 7620 w 441960"/>
              <a:gd name="connsiteY13" fmla="*/ 1234440 h 2392680"/>
              <a:gd name="connsiteX14" fmla="*/ 30480 w 441960"/>
              <a:gd name="connsiteY14" fmla="*/ 1310640 h 2392680"/>
              <a:gd name="connsiteX15" fmla="*/ 45720 w 441960"/>
              <a:gd name="connsiteY15" fmla="*/ 1417320 h 2392680"/>
              <a:gd name="connsiteX16" fmla="*/ 60960 w 441960"/>
              <a:gd name="connsiteY16" fmla="*/ 1508760 h 2392680"/>
              <a:gd name="connsiteX17" fmla="*/ 76200 w 441960"/>
              <a:gd name="connsiteY17" fmla="*/ 1676400 h 2392680"/>
              <a:gd name="connsiteX18" fmla="*/ 83820 w 441960"/>
              <a:gd name="connsiteY18" fmla="*/ 1699260 h 2392680"/>
              <a:gd name="connsiteX19" fmla="*/ 99060 w 441960"/>
              <a:gd name="connsiteY19" fmla="*/ 1752600 h 2392680"/>
              <a:gd name="connsiteX20" fmla="*/ 106680 w 441960"/>
              <a:gd name="connsiteY20" fmla="*/ 1813560 h 2392680"/>
              <a:gd name="connsiteX21" fmla="*/ 121920 w 441960"/>
              <a:gd name="connsiteY21" fmla="*/ 1882140 h 2392680"/>
              <a:gd name="connsiteX22" fmla="*/ 152400 w 441960"/>
              <a:gd name="connsiteY22" fmla="*/ 2087880 h 2392680"/>
              <a:gd name="connsiteX23" fmla="*/ 190500 w 441960"/>
              <a:gd name="connsiteY23" fmla="*/ 2133600 h 2392680"/>
              <a:gd name="connsiteX24" fmla="*/ 213360 w 441960"/>
              <a:gd name="connsiteY24" fmla="*/ 2179320 h 2392680"/>
              <a:gd name="connsiteX25" fmla="*/ 228600 w 441960"/>
              <a:gd name="connsiteY25" fmla="*/ 2217420 h 2392680"/>
              <a:gd name="connsiteX26" fmla="*/ 251460 w 441960"/>
              <a:gd name="connsiteY26" fmla="*/ 2255520 h 2392680"/>
              <a:gd name="connsiteX27" fmla="*/ 266700 w 441960"/>
              <a:gd name="connsiteY27" fmla="*/ 2293620 h 2392680"/>
              <a:gd name="connsiteX28" fmla="*/ 281940 w 441960"/>
              <a:gd name="connsiteY28" fmla="*/ 2316480 h 2392680"/>
              <a:gd name="connsiteX29" fmla="*/ 304800 w 441960"/>
              <a:gd name="connsiteY29" fmla="*/ 2362200 h 2392680"/>
              <a:gd name="connsiteX30" fmla="*/ 358140 w 441960"/>
              <a:gd name="connsiteY30" fmla="*/ 2392680 h 239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1960" h="2392680">
                <a:moveTo>
                  <a:pt x="441960" y="0"/>
                </a:moveTo>
                <a:cubicBezTo>
                  <a:pt x="435179" y="1356"/>
                  <a:pt x="382796" y="11205"/>
                  <a:pt x="373380" y="15240"/>
                </a:cubicBezTo>
                <a:cubicBezTo>
                  <a:pt x="364962" y="18848"/>
                  <a:pt x="357972" y="25157"/>
                  <a:pt x="350520" y="30480"/>
                </a:cubicBezTo>
                <a:cubicBezTo>
                  <a:pt x="340186" y="37862"/>
                  <a:pt x="329020" y="44360"/>
                  <a:pt x="320040" y="53340"/>
                </a:cubicBezTo>
                <a:cubicBezTo>
                  <a:pt x="292588" y="80792"/>
                  <a:pt x="303573" y="80720"/>
                  <a:pt x="281940" y="106680"/>
                </a:cubicBezTo>
                <a:cubicBezTo>
                  <a:pt x="275041" y="114959"/>
                  <a:pt x="266700" y="121920"/>
                  <a:pt x="259080" y="129540"/>
                </a:cubicBezTo>
                <a:cubicBezTo>
                  <a:pt x="256540" y="139700"/>
                  <a:pt x="255137" y="150214"/>
                  <a:pt x="251460" y="160020"/>
                </a:cubicBezTo>
                <a:cubicBezTo>
                  <a:pt x="245439" y="176077"/>
                  <a:pt x="208727" y="239659"/>
                  <a:pt x="205740" y="243840"/>
                </a:cubicBezTo>
                <a:cubicBezTo>
                  <a:pt x="154362" y="315769"/>
                  <a:pt x="110755" y="345915"/>
                  <a:pt x="83820" y="426720"/>
                </a:cubicBezTo>
                <a:cubicBezTo>
                  <a:pt x="51184" y="524628"/>
                  <a:pt x="72347" y="454376"/>
                  <a:pt x="38100" y="632460"/>
                </a:cubicBezTo>
                <a:cubicBezTo>
                  <a:pt x="35654" y="645178"/>
                  <a:pt x="30480" y="670560"/>
                  <a:pt x="30480" y="670560"/>
                </a:cubicBezTo>
                <a:cubicBezTo>
                  <a:pt x="27940" y="749300"/>
                  <a:pt x="27987" y="828166"/>
                  <a:pt x="22860" y="906780"/>
                </a:cubicBezTo>
                <a:cubicBezTo>
                  <a:pt x="20083" y="949368"/>
                  <a:pt x="8109" y="1018147"/>
                  <a:pt x="0" y="1066800"/>
                </a:cubicBezTo>
                <a:cubicBezTo>
                  <a:pt x="2540" y="1122680"/>
                  <a:pt x="3330" y="1178667"/>
                  <a:pt x="7620" y="1234440"/>
                </a:cubicBezTo>
                <a:cubicBezTo>
                  <a:pt x="8895" y="1251017"/>
                  <a:pt x="27637" y="1300217"/>
                  <a:pt x="30480" y="1310640"/>
                </a:cubicBezTo>
                <a:cubicBezTo>
                  <a:pt x="40816" y="1348539"/>
                  <a:pt x="39857" y="1376278"/>
                  <a:pt x="45720" y="1417320"/>
                </a:cubicBezTo>
                <a:cubicBezTo>
                  <a:pt x="50090" y="1447910"/>
                  <a:pt x="58394" y="1477966"/>
                  <a:pt x="60960" y="1508760"/>
                </a:cubicBezTo>
                <a:cubicBezTo>
                  <a:pt x="62569" y="1528071"/>
                  <a:pt x="72322" y="1651196"/>
                  <a:pt x="76200" y="1676400"/>
                </a:cubicBezTo>
                <a:cubicBezTo>
                  <a:pt x="77421" y="1684339"/>
                  <a:pt x="81512" y="1691567"/>
                  <a:pt x="83820" y="1699260"/>
                </a:cubicBezTo>
                <a:cubicBezTo>
                  <a:pt x="89133" y="1716972"/>
                  <a:pt x="93980" y="1734820"/>
                  <a:pt x="99060" y="1752600"/>
                </a:cubicBezTo>
                <a:cubicBezTo>
                  <a:pt x="101600" y="1772920"/>
                  <a:pt x="103566" y="1793320"/>
                  <a:pt x="106680" y="1813560"/>
                </a:cubicBezTo>
                <a:cubicBezTo>
                  <a:pt x="110550" y="1838712"/>
                  <a:pt x="115852" y="1857869"/>
                  <a:pt x="121920" y="1882140"/>
                </a:cubicBezTo>
                <a:cubicBezTo>
                  <a:pt x="126944" y="1937403"/>
                  <a:pt x="133713" y="2041163"/>
                  <a:pt x="152400" y="2087880"/>
                </a:cubicBezTo>
                <a:cubicBezTo>
                  <a:pt x="170623" y="2133438"/>
                  <a:pt x="154664" y="2121655"/>
                  <a:pt x="190500" y="2133600"/>
                </a:cubicBezTo>
                <a:cubicBezTo>
                  <a:pt x="198120" y="2148840"/>
                  <a:pt x="206309" y="2163808"/>
                  <a:pt x="213360" y="2179320"/>
                </a:cubicBezTo>
                <a:cubicBezTo>
                  <a:pt x="219020" y="2191772"/>
                  <a:pt x="222483" y="2205186"/>
                  <a:pt x="228600" y="2217420"/>
                </a:cubicBezTo>
                <a:cubicBezTo>
                  <a:pt x="235224" y="2230667"/>
                  <a:pt x="244836" y="2242273"/>
                  <a:pt x="251460" y="2255520"/>
                </a:cubicBezTo>
                <a:cubicBezTo>
                  <a:pt x="257577" y="2267754"/>
                  <a:pt x="260583" y="2281386"/>
                  <a:pt x="266700" y="2293620"/>
                </a:cubicBezTo>
                <a:cubicBezTo>
                  <a:pt x="270796" y="2301811"/>
                  <a:pt x="277492" y="2308474"/>
                  <a:pt x="281940" y="2316480"/>
                </a:cubicBezTo>
                <a:cubicBezTo>
                  <a:pt x="290215" y="2331375"/>
                  <a:pt x="294339" y="2348750"/>
                  <a:pt x="304800" y="2362200"/>
                </a:cubicBezTo>
                <a:cubicBezTo>
                  <a:pt x="320946" y="2382959"/>
                  <a:pt x="336361" y="2385420"/>
                  <a:pt x="358140" y="2392680"/>
                </a:cubicBezTo>
              </a:path>
            </a:pathLst>
          </a:cu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7A2C2F4-0E13-410C-EC42-33E2CDCC6857}"/>
              </a:ext>
            </a:extLst>
          </p:cNvPr>
          <p:cNvSpPr/>
          <p:nvPr/>
        </p:nvSpPr>
        <p:spPr>
          <a:xfrm>
            <a:off x="5912713" y="3768531"/>
            <a:ext cx="441960" cy="2392680"/>
          </a:xfrm>
          <a:custGeom>
            <a:avLst/>
            <a:gdLst>
              <a:gd name="connsiteX0" fmla="*/ 441960 w 441960"/>
              <a:gd name="connsiteY0" fmla="*/ 0 h 2392680"/>
              <a:gd name="connsiteX1" fmla="*/ 373380 w 441960"/>
              <a:gd name="connsiteY1" fmla="*/ 15240 h 2392680"/>
              <a:gd name="connsiteX2" fmla="*/ 350520 w 441960"/>
              <a:gd name="connsiteY2" fmla="*/ 30480 h 2392680"/>
              <a:gd name="connsiteX3" fmla="*/ 320040 w 441960"/>
              <a:gd name="connsiteY3" fmla="*/ 53340 h 2392680"/>
              <a:gd name="connsiteX4" fmla="*/ 281940 w 441960"/>
              <a:gd name="connsiteY4" fmla="*/ 106680 h 2392680"/>
              <a:gd name="connsiteX5" fmla="*/ 259080 w 441960"/>
              <a:gd name="connsiteY5" fmla="*/ 129540 h 2392680"/>
              <a:gd name="connsiteX6" fmla="*/ 251460 w 441960"/>
              <a:gd name="connsiteY6" fmla="*/ 160020 h 2392680"/>
              <a:gd name="connsiteX7" fmla="*/ 205740 w 441960"/>
              <a:gd name="connsiteY7" fmla="*/ 243840 h 2392680"/>
              <a:gd name="connsiteX8" fmla="*/ 83820 w 441960"/>
              <a:gd name="connsiteY8" fmla="*/ 426720 h 2392680"/>
              <a:gd name="connsiteX9" fmla="*/ 38100 w 441960"/>
              <a:gd name="connsiteY9" fmla="*/ 632460 h 2392680"/>
              <a:gd name="connsiteX10" fmla="*/ 30480 w 441960"/>
              <a:gd name="connsiteY10" fmla="*/ 670560 h 2392680"/>
              <a:gd name="connsiteX11" fmla="*/ 22860 w 441960"/>
              <a:gd name="connsiteY11" fmla="*/ 906780 h 2392680"/>
              <a:gd name="connsiteX12" fmla="*/ 0 w 441960"/>
              <a:gd name="connsiteY12" fmla="*/ 1066800 h 2392680"/>
              <a:gd name="connsiteX13" fmla="*/ 7620 w 441960"/>
              <a:gd name="connsiteY13" fmla="*/ 1234440 h 2392680"/>
              <a:gd name="connsiteX14" fmla="*/ 30480 w 441960"/>
              <a:gd name="connsiteY14" fmla="*/ 1310640 h 2392680"/>
              <a:gd name="connsiteX15" fmla="*/ 45720 w 441960"/>
              <a:gd name="connsiteY15" fmla="*/ 1417320 h 2392680"/>
              <a:gd name="connsiteX16" fmla="*/ 60960 w 441960"/>
              <a:gd name="connsiteY16" fmla="*/ 1508760 h 2392680"/>
              <a:gd name="connsiteX17" fmla="*/ 76200 w 441960"/>
              <a:gd name="connsiteY17" fmla="*/ 1676400 h 2392680"/>
              <a:gd name="connsiteX18" fmla="*/ 83820 w 441960"/>
              <a:gd name="connsiteY18" fmla="*/ 1699260 h 2392680"/>
              <a:gd name="connsiteX19" fmla="*/ 99060 w 441960"/>
              <a:gd name="connsiteY19" fmla="*/ 1752600 h 2392680"/>
              <a:gd name="connsiteX20" fmla="*/ 106680 w 441960"/>
              <a:gd name="connsiteY20" fmla="*/ 1813560 h 2392680"/>
              <a:gd name="connsiteX21" fmla="*/ 121920 w 441960"/>
              <a:gd name="connsiteY21" fmla="*/ 1882140 h 2392680"/>
              <a:gd name="connsiteX22" fmla="*/ 152400 w 441960"/>
              <a:gd name="connsiteY22" fmla="*/ 2087880 h 2392680"/>
              <a:gd name="connsiteX23" fmla="*/ 190500 w 441960"/>
              <a:gd name="connsiteY23" fmla="*/ 2133600 h 2392680"/>
              <a:gd name="connsiteX24" fmla="*/ 213360 w 441960"/>
              <a:gd name="connsiteY24" fmla="*/ 2179320 h 2392680"/>
              <a:gd name="connsiteX25" fmla="*/ 228600 w 441960"/>
              <a:gd name="connsiteY25" fmla="*/ 2217420 h 2392680"/>
              <a:gd name="connsiteX26" fmla="*/ 251460 w 441960"/>
              <a:gd name="connsiteY26" fmla="*/ 2255520 h 2392680"/>
              <a:gd name="connsiteX27" fmla="*/ 266700 w 441960"/>
              <a:gd name="connsiteY27" fmla="*/ 2293620 h 2392680"/>
              <a:gd name="connsiteX28" fmla="*/ 281940 w 441960"/>
              <a:gd name="connsiteY28" fmla="*/ 2316480 h 2392680"/>
              <a:gd name="connsiteX29" fmla="*/ 304800 w 441960"/>
              <a:gd name="connsiteY29" fmla="*/ 2362200 h 2392680"/>
              <a:gd name="connsiteX30" fmla="*/ 358140 w 441960"/>
              <a:gd name="connsiteY30" fmla="*/ 2392680 h 239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1960" h="2392680">
                <a:moveTo>
                  <a:pt x="441960" y="0"/>
                </a:moveTo>
                <a:cubicBezTo>
                  <a:pt x="435179" y="1356"/>
                  <a:pt x="382796" y="11205"/>
                  <a:pt x="373380" y="15240"/>
                </a:cubicBezTo>
                <a:cubicBezTo>
                  <a:pt x="364962" y="18848"/>
                  <a:pt x="357972" y="25157"/>
                  <a:pt x="350520" y="30480"/>
                </a:cubicBezTo>
                <a:cubicBezTo>
                  <a:pt x="340186" y="37862"/>
                  <a:pt x="329020" y="44360"/>
                  <a:pt x="320040" y="53340"/>
                </a:cubicBezTo>
                <a:cubicBezTo>
                  <a:pt x="292588" y="80792"/>
                  <a:pt x="303573" y="80720"/>
                  <a:pt x="281940" y="106680"/>
                </a:cubicBezTo>
                <a:cubicBezTo>
                  <a:pt x="275041" y="114959"/>
                  <a:pt x="266700" y="121920"/>
                  <a:pt x="259080" y="129540"/>
                </a:cubicBezTo>
                <a:cubicBezTo>
                  <a:pt x="256540" y="139700"/>
                  <a:pt x="255137" y="150214"/>
                  <a:pt x="251460" y="160020"/>
                </a:cubicBezTo>
                <a:cubicBezTo>
                  <a:pt x="245439" y="176077"/>
                  <a:pt x="208727" y="239659"/>
                  <a:pt x="205740" y="243840"/>
                </a:cubicBezTo>
                <a:cubicBezTo>
                  <a:pt x="154362" y="315769"/>
                  <a:pt x="110755" y="345915"/>
                  <a:pt x="83820" y="426720"/>
                </a:cubicBezTo>
                <a:cubicBezTo>
                  <a:pt x="51184" y="524628"/>
                  <a:pt x="72347" y="454376"/>
                  <a:pt x="38100" y="632460"/>
                </a:cubicBezTo>
                <a:cubicBezTo>
                  <a:pt x="35654" y="645178"/>
                  <a:pt x="30480" y="670560"/>
                  <a:pt x="30480" y="670560"/>
                </a:cubicBezTo>
                <a:cubicBezTo>
                  <a:pt x="27940" y="749300"/>
                  <a:pt x="27987" y="828166"/>
                  <a:pt x="22860" y="906780"/>
                </a:cubicBezTo>
                <a:cubicBezTo>
                  <a:pt x="20083" y="949368"/>
                  <a:pt x="8109" y="1018147"/>
                  <a:pt x="0" y="1066800"/>
                </a:cubicBezTo>
                <a:cubicBezTo>
                  <a:pt x="2540" y="1122680"/>
                  <a:pt x="3330" y="1178667"/>
                  <a:pt x="7620" y="1234440"/>
                </a:cubicBezTo>
                <a:cubicBezTo>
                  <a:pt x="8895" y="1251017"/>
                  <a:pt x="27637" y="1300217"/>
                  <a:pt x="30480" y="1310640"/>
                </a:cubicBezTo>
                <a:cubicBezTo>
                  <a:pt x="40816" y="1348539"/>
                  <a:pt x="39857" y="1376278"/>
                  <a:pt x="45720" y="1417320"/>
                </a:cubicBezTo>
                <a:cubicBezTo>
                  <a:pt x="50090" y="1447910"/>
                  <a:pt x="58394" y="1477966"/>
                  <a:pt x="60960" y="1508760"/>
                </a:cubicBezTo>
                <a:cubicBezTo>
                  <a:pt x="62569" y="1528071"/>
                  <a:pt x="72322" y="1651196"/>
                  <a:pt x="76200" y="1676400"/>
                </a:cubicBezTo>
                <a:cubicBezTo>
                  <a:pt x="77421" y="1684339"/>
                  <a:pt x="81512" y="1691567"/>
                  <a:pt x="83820" y="1699260"/>
                </a:cubicBezTo>
                <a:cubicBezTo>
                  <a:pt x="89133" y="1716972"/>
                  <a:pt x="93980" y="1734820"/>
                  <a:pt x="99060" y="1752600"/>
                </a:cubicBezTo>
                <a:cubicBezTo>
                  <a:pt x="101600" y="1772920"/>
                  <a:pt x="103566" y="1793320"/>
                  <a:pt x="106680" y="1813560"/>
                </a:cubicBezTo>
                <a:cubicBezTo>
                  <a:pt x="110550" y="1838712"/>
                  <a:pt x="115852" y="1857869"/>
                  <a:pt x="121920" y="1882140"/>
                </a:cubicBezTo>
                <a:cubicBezTo>
                  <a:pt x="126944" y="1937403"/>
                  <a:pt x="133713" y="2041163"/>
                  <a:pt x="152400" y="2087880"/>
                </a:cubicBezTo>
                <a:cubicBezTo>
                  <a:pt x="170623" y="2133438"/>
                  <a:pt x="154664" y="2121655"/>
                  <a:pt x="190500" y="2133600"/>
                </a:cubicBezTo>
                <a:cubicBezTo>
                  <a:pt x="198120" y="2148840"/>
                  <a:pt x="206309" y="2163808"/>
                  <a:pt x="213360" y="2179320"/>
                </a:cubicBezTo>
                <a:cubicBezTo>
                  <a:pt x="219020" y="2191772"/>
                  <a:pt x="222483" y="2205186"/>
                  <a:pt x="228600" y="2217420"/>
                </a:cubicBezTo>
                <a:cubicBezTo>
                  <a:pt x="235224" y="2230667"/>
                  <a:pt x="244836" y="2242273"/>
                  <a:pt x="251460" y="2255520"/>
                </a:cubicBezTo>
                <a:cubicBezTo>
                  <a:pt x="257577" y="2267754"/>
                  <a:pt x="260583" y="2281386"/>
                  <a:pt x="266700" y="2293620"/>
                </a:cubicBezTo>
                <a:cubicBezTo>
                  <a:pt x="270796" y="2301811"/>
                  <a:pt x="277492" y="2308474"/>
                  <a:pt x="281940" y="2316480"/>
                </a:cubicBezTo>
                <a:cubicBezTo>
                  <a:pt x="290215" y="2331375"/>
                  <a:pt x="294339" y="2348750"/>
                  <a:pt x="304800" y="2362200"/>
                </a:cubicBezTo>
                <a:cubicBezTo>
                  <a:pt x="320946" y="2382959"/>
                  <a:pt x="336361" y="2385420"/>
                  <a:pt x="358140" y="2392680"/>
                </a:cubicBezTo>
              </a:path>
            </a:pathLst>
          </a:cu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440CF81-4181-E990-4AFE-BDFBD22B5BE3}"/>
              </a:ext>
            </a:extLst>
          </p:cNvPr>
          <p:cNvSpPr/>
          <p:nvPr/>
        </p:nvSpPr>
        <p:spPr>
          <a:xfrm>
            <a:off x="5913120" y="3909060"/>
            <a:ext cx="441960" cy="2392680"/>
          </a:xfrm>
          <a:custGeom>
            <a:avLst/>
            <a:gdLst>
              <a:gd name="connsiteX0" fmla="*/ 441960 w 441960"/>
              <a:gd name="connsiteY0" fmla="*/ 0 h 2392680"/>
              <a:gd name="connsiteX1" fmla="*/ 373380 w 441960"/>
              <a:gd name="connsiteY1" fmla="*/ 15240 h 2392680"/>
              <a:gd name="connsiteX2" fmla="*/ 350520 w 441960"/>
              <a:gd name="connsiteY2" fmla="*/ 30480 h 2392680"/>
              <a:gd name="connsiteX3" fmla="*/ 320040 w 441960"/>
              <a:gd name="connsiteY3" fmla="*/ 53340 h 2392680"/>
              <a:gd name="connsiteX4" fmla="*/ 281940 w 441960"/>
              <a:gd name="connsiteY4" fmla="*/ 106680 h 2392680"/>
              <a:gd name="connsiteX5" fmla="*/ 259080 w 441960"/>
              <a:gd name="connsiteY5" fmla="*/ 129540 h 2392680"/>
              <a:gd name="connsiteX6" fmla="*/ 251460 w 441960"/>
              <a:gd name="connsiteY6" fmla="*/ 160020 h 2392680"/>
              <a:gd name="connsiteX7" fmla="*/ 205740 w 441960"/>
              <a:gd name="connsiteY7" fmla="*/ 243840 h 2392680"/>
              <a:gd name="connsiteX8" fmla="*/ 83820 w 441960"/>
              <a:gd name="connsiteY8" fmla="*/ 426720 h 2392680"/>
              <a:gd name="connsiteX9" fmla="*/ 38100 w 441960"/>
              <a:gd name="connsiteY9" fmla="*/ 632460 h 2392680"/>
              <a:gd name="connsiteX10" fmla="*/ 30480 w 441960"/>
              <a:gd name="connsiteY10" fmla="*/ 670560 h 2392680"/>
              <a:gd name="connsiteX11" fmla="*/ 22860 w 441960"/>
              <a:gd name="connsiteY11" fmla="*/ 906780 h 2392680"/>
              <a:gd name="connsiteX12" fmla="*/ 0 w 441960"/>
              <a:gd name="connsiteY12" fmla="*/ 1066800 h 2392680"/>
              <a:gd name="connsiteX13" fmla="*/ 7620 w 441960"/>
              <a:gd name="connsiteY13" fmla="*/ 1234440 h 2392680"/>
              <a:gd name="connsiteX14" fmla="*/ 30480 w 441960"/>
              <a:gd name="connsiteY14" fmla="*/ 1310640 h 2392680"/>
              <a:gd name="connsiteX15" fmla="*/ 45720 w 441960"/>
              <a:gd name="connsiteY15" fmla="*/ 1417320 h 2392680"/>
              <a:gd name="connsiteX16" fmla="*/ 60960 w 441960"/>
              <a:gd name="connsiteY16" fmla="*/ 1508760 h 2392680"/>
              <a:gd name="connsiteX17" fmla="*/ 76200 w 441960"/>
              <a:gd name="connsiteY17" fmla="*/ 1676400 h 2392680"/>
              <a:gd name="connsiteX18" fmla="*/ 83820 w 441960"/>
              <a:gd name="connsiteY18" fmla="*/ 1699260 h 2392680"/>
              <a:gd name="connsiteX19" fmla="*/ 99060 w 441960"/>
              <a:gd name="connsiteY19" fmla="*/ 1752600 h 2392680"/>
              <a:gd name="connsiteX20" fmla="*/ 106680 w 441960"/>
              <a:gd name="connsiteY20" fmla="*/ 1813560 h 2392680"/>
              <a:gd name="connsiteX21" fmla="*/ 121920 w 441960"/>
              <a:gd name="connsiteY21" fmla="*/ 1882140 h 2392680"/>
              <a:gd name="connsiteX22" fmla="*/ 152400 w 441960"/>
              <a:gd name="connsiteY22" fmla="*/ 2087880 h 2392680"/>
              <a:gd name="connsiteX23" fmla="*/ 190500 w 441960"/>
              <a:gd name="connsiteY23" fmla="*/ 2133600 h 2392680"/>
              <a:gd name="connsiteX24" fmla="*/ 213360 w 441960"/>
              <a:gd name="connsiteY24" fmla="*/ 2179320 h 2392680"/>
              <a:gd name="connsiteX25" fmla="*/ 228600 w 441960"/>
              <a:gd name="connsiteY25" fmla="*/ 2217420 h 2392680"/>
              <a:gd name="connsiteX26" fmla="*/ 251460 w 441960"/>
              <a:gd name="connsiteY26" fmla="*/ 2255520 h 2392680"/>
              <a:gd name="connsiteX27" fmla="*/ 266700 w 441960"/>
              <a:gd name="connsiteY27" fmla="*/ 2293620 h 2392680"/>
              <a:gd name="connsiteX28" fmla="*/ 281940 w 441960"/>
              <a:gd name="connsiteY28" fmla="*/ 2316480 h 2392680"/>
              <a:gd name="connsiteX29" fmla="*/ 304800 w 441960"/>
              <a:gd name="connsiteY29" fmla="*/ 2362200 h 2392680"/>
              <a:gd name="connsiteX30" fmla="*/ 358140 w 441960"/>
              <a:gd name="connsiteY30" fmla="*/ 2392680 h 239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1960" h="2392680">
                <a:moveTo>
                  <a:pt x="441960" y="0"/>
                </a:moveTo>
                <a:cubicBezTo>
                  <a:pt x="435179" y="1356"/>
                  <a:pt x="382796" y="11205"/>
                  <a:pt x="373380" y="15240"/>
                </a:cubicBezTo>
                <a:cubicBezTo>
                  <a:pt x="364962" y="18848"/>
                  <a:pt x="357972" y="25157"/>
                  <a:pt x="350520" y="30480"/>
                </a:cubicBezTo>
                <a:cubicBezTo>
                  <a:pt x="340186" y="37862"/>
                  <a:pt x="329020" y="44360"/>
                  <a:pt x="320040" y="53340"/>
                </a:cubicBezTo>
                <a:cubicBezTo>
                  <a:pt x="292588" y="80792"/>
                  <a:pt x="303573" y="80720"/>
                  <a:pt x="281940" y="106680"/>
                </a:cubicBezTo>
                <a:cubicBezTo>
                  <a:pt x="275041" y="114959"/>
                  <a:pt x="266700" y="121920"/>
                  <a:pt x="259080" y="129540"/>
                </a:cubicBezTo>
                <a:cubicBezTo>
                  <a:pt x="256540" y="139700"/>
                  <a:pt x="255137" y="150214"/>
                  <a:pt x="251460" y="160020"/>
                </a:cubicBezTo>
                <a:cubicBezTo>
                  <a:pt x="245439" y="176077"/>
                  <a:pt x="208727" y="239659"/>
                  <a:pt x="205740" y="243840"/>
                </a:cubicBezTo>
                <a:cubicBezTo>
                  <a:pt x="154362" y="315769"/>
                  <a:pt x="110755" y="345915"/>
                  <a:pt x="83820" y="426720"/>
                </a:cubicBezTo>
                <a:cubicBezTo>
                  <a:pt x="51184" y="524628"/>
                  <a:pt x="72347" y="454376"/>
                  <a:pt x="38100" y="632460"/>
                </a:cubicBezTo>
                <a:cubicBezTo>
                  <a:pt x="35654" y="645178"/>
                  <a:pt x="30480" y="670560"/>
                  <a:pt x="30480" y="670560"/>
                </a:cubicBezTo>
                <a:cubicBezTo>
                  <a:pt x="27940" y="749300"/>
                  <a:pt x="27987" y="828166"/>
                  <a:pt x="22860" y="906780"/>
                </a:cubicBezTo>
                <a:cubicBezTo>
                  <a:pt x="20083" y="949368"/>
                  <a:pt x="8109" y="1018147"/>
                  <a:pt x="0" y="1066800"/>
                </a:cubicBezTo>
                <a:cubicBezTo>
                  <a:pt x="2540" y="1122680"/>
                  <a:pt x="3330" y="1178667"/>
                  <a:pt x="7620" y="1234440"/>
                </a:cubicBezTo>
                <a:cubicBezTo>
                  <a:pt x="8895" y="1251017"/>
                  <a:pt x="27637" y="1300217"/>
                  <a:pt x="30480" y="1310640"/>
                </a:cubicBezTo>
                <a:cubicBezTo>
                  <a:pt x="40816" y="1348539"/>
                  <a:pt x="39857" y="1376278"/>
                  <a:pt x="45720" y="1417320"/>
                </a:cubicBezTo>
                <a:cubicBezTo>
                  <a:pt x="50090" y="1447910"/>
                  <a:pt x="58394" y="1477966"/>
                  <a:pt x="60960" y="1508760"/>
                </a:cubicBezTo>
                <a:cubicBezTo>
                  <a:pt x="62569" y="1528071"/>
                  <a:pt x="72322" y="1651196"/>
                  <a:pt x="76200" y="1676400"/>
                </a:cubicBezTo>
                <a:cubicBezTo>
                  <a:pt x="77421" y="1684339"/>
                  <a:pt x="81512" y="1691567"/>
                  <a:pt x="83820" y="1699260"/>
                </a:cubicBezTo>
                <a:cubicBezTo>
                  <a:pt x="89133" y="1716972"/>
                  <a:pt x="93980" y="1734820"/>
                  <a:pt x="99060" y="1752600"/>
                </a:cubicBezTo>
                <a:cubicBezTo>
                  <a:pt x="101600" y="1772920"/>
                  <a:pt x="103566" y="1793320"/>
                  <a:pt x="106680" y="1813560"/>
                </a:cubicBezTo>
                <a:cubicBezTo>
                  <a:pt x="110550" y="1838712"/>
                  <a:pt x="115852" y="1857869"/>
                  <a:pt x="121920" y="1882140"/>
                </a:cubicBezTo>
                <a:cubicBezTo>
                  <a:pt x="126944" y="1937403"/>
                  <a:pt x="133713" y="2041163"/>
                  <a:pt x="152400" y="2087880"/>
                </a:cubicBezTo>
                <a:cubicBezTo>
                  <a:pt x="170623" y="2133438"/>
                  <a:pt x="154664" y="2121655"/>
                  <a:pt x="190500" y="2133600"/>
                </a:cubicBezTo>
                <a:cubicBezTo>
                  <a:pt x="198120" y="2148840"/>
                  <a:pt x="206309" y="2163808"/>
                  <a:pt x="213360" y="2179320"/>
                </a:cubicBezTo>
                <a:cubicBezTo>
                  <a:pt x="219020" y="2191772"/>
                  <a:pt x="222483" y="2205186"/>
                  <a:pt x="228600" y="2217420"/>
                </a:cubicBezTo>
                <a:cubicBezTo>
                  <a:pt x="235224" y="2230667"/>
                  <a:pt x="244836" y="2242273"/>
                  <a:pt x="251460" y="2255520"/>
                </a:cubicBezTo>
                <a:cubicBezTo>
                  <a:pt x="257577" y="2267754"/>
                  <a:pt x="260583" y="2281386"/>
                  <a:pt x="266700" y="2293620"/>
                </a:cubicBezTo>
                <a:cubicBezTo>
                  <a:pt x="270796" y="2301811"/>
                  <a:pt x="277492" y="2308474"/>
                  <a:pt x="281940" y="2316480"/>
                </a:cubicBezTo>
                <a:cubicBezTo>
                  <a:pt x="290215" y="2331375"/>
                  <a:pt x="294339" y="2348750"/>
                  <a:pt x="304800" y="2362200"/>
                </a:cubicBezTo>
                <a:cubicBezTo>
                  <a:pt x="320946" y="2382959"/>
                  <a:pt x="336361" y="2385420"/>
                  <a:pt x="358140" y="2392680"/>
                </a:cubicBezTo>
              </a:path>
            </a:pathLst>
          </a:cu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0FD2496A-9E2D-3C27-CA11-1654FE133A17}"/>
              </a:ext>
            </a:extLst>
          </p:cNvPr>
          <p:cNvSpPr/>
          <p:nvPr/>
        </p:nvSpPr>
        <p:spPr>
          <a:xfrm>
            <a:off x="5920740" y="4069080"/>
            <a:ext cx="441960" cy="2392680"/>
          </a:xfrm>
          <a:custGeom>
            <a:avLst/>
            <a:gdLst>
              <a:gd name="connsiteX0" fmla="*/ 441960 w 441960"/>
              <a:gd name="connsiteY0" fmla="*/ 0 h 2392680"/>
              <a:gd name="connsiteX1" fmla="*/ 373380 w 441960"/>
              <a:gd name="connsiteY1" fmla="*/ 15240 h 2392680"/>
              <a:gd name="connsiteX2" fmla="*/ 350520 w 441960"/>
              <a:gd name="connsiteY2" fmla="*/ 30480 h 2392680"/>
              <a:gd name="connsiteX3" fmla="*/ 320040 w 441960"/>
              <a:gd name="connsiteY3" fmla="*/ 53340 h 2392680"/>
              <a:gd name="connsiteX4" fmla="*/ 281940 w 441960"/>
              <a:gd name="connsiteY4" fmla="*/ 106680 h 2392680"/>
              <a:gd name="connsiteX5" fmla="*/ 259080 w 441960"/>
              <a:gd name="connsiteY5" fmla="*/ 129540 h 2392680"/>
              <a:gd name="connsiteX6" fmla="*/ 251460 w 441960"/>
              <a:gd name="connsiteY6" fmla="*/ 160020 h 2392680"/>
              <a:gd name="connsiteX7" fmla="*/ 205740 w 441960"/>
              <a:gd name="connsiteY7" fmla="*/ 243840 h 2392680"/>
              <a:gd name="connsiteX8" fmla="*/ 83820 w 441960"/>
              <a:gd name="connsiteY8" fmla="*/ 426720 h 2392680"/>
              <a:gd name="connsiteX9" fmla="*/ 38100 w 441960"/>
              <a:gd name="connsiteY9" fmla="*/ 632460 h 2392680"/>
              <a:gd name="connsiteX10" fmla="*/ 30480 w 441960"/>
              <a:gd name="connsiteY10" fmla="*/ 670560 h 2392680"/>
              <a:gd name="connsiteX11" fmla="*/ 22860 w 441960"/>
              <a:gd name="connsiteY11" fmla="*/ 906780 h 2392680"/>
              <a:gd name="connsiteX12" fmla="*/ 0 w 441960"/>
              <a:gd name="connsiteY12" fmla="*/ 1066800 h 2392680"/>
              <a:gd name="connsiteX13" fmla="*/ 7620 w 441960"/>
              <a:gd name="connsiteY13" fmla="*/ 1234440 h 2392680"/>
              <a:gd name="connsiteX14" fmla="*/ 30480 w 441960"/>
              <a:gd name="connsiteY14" fmla="*/ 1310640 h 2392680"/>
              <a:gd name="connsiteX15" fmla="*/ 45720 w 441960"/>
              <a:gd name="connsiteY15" fmla="*/ 1417320 h 2392680"/>
              <a:gd name="connsiteX16" fmla="*/ 60960 w 441960"/>
              <a:gd name="connsiteY16" fmla="*/ 1508760 h 2392680"/>
              <a:gd name="connsiteX17" fmla="*/ 76200 w 441960"/>
              <a:gd name="connsiteY17" fmla="*/ 1676400 h 2392680"/>
              <a:gd name="connsiteX18" fmla="*/ 83820 w 441960"/>
              <a:gd name="connsiteY18" fmla="*/ 1699260 h 2392680"/>
              <a:gd name="connsiteX19" fmla="*/ 99060 w 441960"/>
              <a:gd name="connsiteY19" fmla="*/ 1752600 h 2392680"/>
              <a:gd name="connsiteX20" fmla="*/ 106680 w 441960"/>
              <a:gd name="connsiteY20" fmla="*/ 1813560 h 2392680"/>
              <a:gd name="connsiteX21" fmla="*/ 121920 w 441960"/>
              <a:gd name="connsiteY21" fmla="*/ 1882140 h 2392680"/>
              <a:gd name="connsiteX22" fmla="*/ 152400 w 441960"/>
              <a:gd name="connsiteY22" fmla="*/ 2087880 h 2392680"/>
              <a:gd name="connsiteX23" fmla="*/ 190500 w 441960"/>
              <a:gd name="connsiteY23" fmla="*/ 2133600 h 2392680"/>
              <a:gd name="connsiteX24" fmla="*/ 213360 w 441960"/>
              <a:gd name="connsiteY24" fmla="*/ 2179320 h 2392680"/>
              <a:gd name="connsiteX25" fmla="*/ 228600 w 441960"/>
              <a:gd name="connsiteY25" fmla="*/ 2217420 h 2392680"/>
              <a:gd name="connsiteX26" fmla="*/ 251460 w 441960"/>
              <a:gd name="connsiteY26" fmla="*/ 2255520 h 2392680"/>
              <a:gd name="connsiteX27" fmla="*/ 266700 w 441960"/>
              <a:gd name="connsiteY27" fmla="*/ 2293620 h 2392680"/>
              <a:gd name="connsiteX28" fmla="*/ 281940 w 441960"/>
              <a:gd name="connsiteY28" fmla="*/ 2316480 h 2392680"/>
              <a:gd name="connsiteX29" fmla="*/ 304800 w 441960"/>
              <a:gd name="connsiteY29" fmla="*/ 2362200 h 2392680"/>
              <a:gd name="connsiteX30" fmla="*/ 358140 w 441960"/>
              <a:gd name="connsiteY30" fmla="*/ 2392680 h 239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1960" h="2392680">
                <a:moveTo>
                  <a:pt x="441960" y="0"/>
                </a:moveTo>
                <a:cubicBezTo>
                  <a:pt x="435179" y="1356"/>
                  <a:pt x="382796" y="11205"/>
                  <a:pt x="373380" y="15240"/>
                </a:cubicBezTo>
                <a:cubicBezTo>
                  <a:pt x="364962" y="18848"/>
                  <a:pt x="357972" y="25157"/>
                  <a:pt x="350520" y="30480"/>
                </a:cubicBezTo>
                <a:cubicBezTo>
                  <a:pt x="340186" y="37862"/>
                  <a:pt x="329020" y="44360"/>
                  <a:pt x="320040" y="53340"/>
                </a:cubicBezTo>
                <a:cubicBezTo>
                  <a:pt x="292588" y="80792"/>
                  <a:pt x="303573" y="80720"/>
                  <a:pt x="281940" y="106680"/>
                </a:cubicBezTo>
                <a:cubicBezTo>
                  <a:pt x="275041" y="114959"/>
                  <a:pt x="266700" y="121920"/>
                  <a:pt x="259080" y="129540"/>
                </a:cubicBezTo>
                <a:cubicBezTo>
                  <a:pt x="256540" y="139700"/>
                  <a:pt x="255137" y="150214"/>
                  <a:pt x="251460" y="160020"/>
                </a:cubicBezTo>
                <a:cubicBezTo>
                  <a:pt x="245439" y="176077"/>
                  <a:pt x="208727" y="239659"/>
                  <a:pt x="205740" y="243840"/>
                </a:cubicBezTo>
                <a:cubicBezTo>
                  <a:pt x="154362" y="315769"/>
                  <a:pt x="110755" y="345915"/>
                  <a:pt x="83820" y="426720"/>
                </a:cubicBezTo>
                <a:cubicBezTo>
                  <a:pt x="51184" y="524628"/>
                  <a:pt x="72347" y="454376"/>
                  <a:pt x="38100" y="632460"/>
                </a:cubicBezTo>
                <a:cubicBezTo>
                  <a:pt x="35654" y="645178"/>
                  <a:pt x="30480" y="670560"/>
                  <a:pt x="30480" y="670560"/>
                </a:cubicBezTo>
                <a:cubicBezTo>
                  <a:pt x="27940" y="749300"/>
                  <a:pt x="27987" y="828166"/>
                  <a:pt x="22860" y="906780"/>
                </a:cubicBezTo>
                <a:cubicBezTo>
                  <a:pt x="20083" y="949368"/>
                  <a:pt x="8109" y="1018147"/>
                  <a:pt x="0" y="1066800"/>
                </a:cubicBezTo>
                <a:cubicBezTo>
                  <a:pt x="2540" y="1122680"/>
                  <a:pt x="3330" y="1178667"/>
                  <a:pt x="7620" y="1234440"/>
                </a:cubicBezTo>
                <a:cubicBezTo>
                  <a:pt x="8895" y="1251017"/>
                  <a:pt x="27637" y="1300217"/>
                  <a:pt x="30480" y="1310640"/>
                </a:cubicBezTo>
                <a:cubicBezTo>
                  <a:pt x="40816" y="1348539"/>
                  <a:pt x="39857" y="1376278"/>
                  <a:pt x="45720" y="1417320"/>
                </a:cubicBezTo>
                <a:cubicBezTo>
                  <a:pt x="50090" y="1447910"/>
                  <a:pt x="58394" y="1477966"/>
                  <a:pt x="60960" y="1508760"/>
                </a:cubicBezTo>
                <a:cubicBezTo>
                  <a:pt x="62569" y="1528071"/>
                  <a:pt x="72322" y="1651196"/>
                  <a:pt x="76200" y="1676400"/>
                </a:cubicBezTo>
                <a:cubicBezTo>
                  <a:pt x="77421" y="1684339"/>
                  <a:pt x="81512" y="1691567"/>
                  <a:pt x="83820" y="1699260"/>
                </a:cubicBezTo>
                <a:cubicBezTo>
                  <a:pt x="89133" y="1716972"/>
                  <a:pt x="93980" y="1734820"/>
                  <a:pt x="99060" y="1752600"/>
                </a:cubicBezTo>
                <a:cubicBezTo>
                  <a:pt x="101600" y="1772920"/>
                  <a:pt x="103566" y="1793320"/>
                  <a:pt x="106680" y="1813560"/>
                </a:cubicBezTo>
                <a:cubicBezTo>
                  <a:pt x="110550" y="1838712"/>
                  <a:pt x="115852" y="1857869"/>
                  <a:pt x="121920" y="1882140"/>
                </a:cubicBezTo>
                <a:cubicBezTo>
                  <a:pt x="126944" y="1937403"/>
                  <a:pt x="133713" y="2041163"/>
                  <a:pt x="152400" y="2087880"/>
                </a:cubicBezTo>
                <a:cubicBezTo>
                  <a:pt x="170623" y="2133438"/>
                  <a:pt x="154664" y="2121655"/>
                  <a:pt x="190500" y="2133600"/>
                </a:cubicBezTo>
                <a:cubicBezTo>
                  <a:pt x="198120" y="2148840"/>
                  <a:pt x="206309" y="2163808"/>
                  <a:pt x="213360" y="2179320"/>
                </a:cubicBezTo>
                <a:cubicBezTo>
                  <a:pt x="219020" y="2191772"/>
                  <a:pt x="222483" y="2205186"/>
                  <a:pt x="228600" y="2217420"/>
                </a:cubicBezTo>
                <a:cubicBezTo>
                  <a:pt x="235224" y="2230667"/>
                  <a:pt x="244836" y="2242273"/>
                  <a:pt x="251460" y="2255520"/>
                </a:cubicBezTo>
                <a:cubicBezTo>
                  <a:pt x="257577" y="2267754"/>
                  <a:pt x="260583" y="2281386"/>
                  <a:pt x="266700" y="2293620"/>
                </a:cubicBezTo>
                <a:cubicBezTo>
                  <a:pt x="270796" y="2301811"/>
                  <a:pt x="277492" y="2308474"/>
                  <a:pt x="281940" y="2316480"/>
                </a:cubicBezTo>
                <a:cubicBezTo>
                  <a:pt x="290215" y="2331375"/>
                  <a:pt x="294339" y="2348750"/>
                  <a:pt x="304800" y="2362200"/>
                </a:cubicBezTo>
                <a:cubicBezTo>
                  <a:pt x="320946" y="2382959"/>
                  <a:pt x="336361" y="2385420"/>
                  <a:pt x="358140" y="2392680"/>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94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7235-1659-0E87-D5A0-69F27F2186D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9B967BE-2606-78EE-4A82-1415538483F6}"/>
              </a:ext>
            </a:extLst>
          </p:cNvPr>
          <p:cNvSpPr>
            <a:spLocks noGrp="1"/>
          </p:cNvSpPr>
          <p:nvPr>
            <p:ph idx="1"/>
          </p:nvPr>
        </p:nvSpPr>
        <p:spPr/>
        <p:txBody>
          <a:bodyPr>
            <a:normAutofit lnSpcReduction="10000"/>
          </a:bodyPr>
          <a:lstStyle/>
          <a:p>
            <a:r>
              <a:rPr lang="en-US" dirty="0"/>
              <a:t>Our team selected Multi-Biometric Authentication System design because our background related to Cybersecurity, Artificial Intelligence, and Digital system design.</a:t>
            </a:r>
          </a:p>
          <a:p>
            <a:r>
              <a:rPr lang="en-US" dirty="0"/>
              <a:t>Specifically, we focus on morphological biometrics involving the physical traits of the user including fingerprint and face scans. The system uses machine learning algorithms to authenticate users based on training from previously gathered biometric data.</a:t>
            </a:r>
          </a:p>
          <a:p>
            <a:r>
              <a:rPr lang="en-US" dirty="0"/>
              <a:t>The project uses an Arduino microcontroller as the main platform for our embedded system. Additionally, the major hardware components are the optical finger print scanner and a high-definition webcam mounted to a PC. The complete part list can be found in the BOM. </a:t>
            </a:r>
          </a:p>
        </p:txBody>
      </p:sp>
    </p:spTree>
    <p:extLst>
      <p:ext uri="{BB962C8B-B14F-4D97-AF65-F5344CB8AC3E}">
        <p14:creationId xmlns:p14="http://schemas.microsoft.com/office/powerpoint/2010/main" val="1115565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932F-F0B7-02C5-887F-F30178C7FFA3}"/>
              </a:ext>
            </a:extLst>
          </p:cNvPr>
          <p:cNvSpPr>
            <a:spLocks noGrp="1"/>
          </p:cNvSpPr>
          <p:nvPr>
            <p:ph type="title"/>
          </p:nvPr>
        </p:nvSpPr>
        <p:spPr/>
        <p:txBody>
          <a:bodyPr/>
          <a:lstStyle/>
          <a:p>
            <a:r>
              <a:rPr lang="en-US" dirty="0"/>
              <a:t>BOM</a:t>
            </a:r>
          </a:p>
        </p:txBody>
      </p:sp>
      <p:graphicFrame>
        <p:nvGraphicFramePr>
          <p:cNvPr id="6" name="Table 5">
            <a:extLst>
              <a:ext uri="{FF2B5EF4-FFF2-40B4-BE49-F238E27FC236}">
                <a16:creationId xmlns:a16="http://schemas.microsoft.com/office/drawing/2014/main" id="{C481F66A-D55C-E977-3BC9-F15871711287}"/>
              </a:ext>
            </a:extLst>
          </p:cNvPr>
          <p:cNvGraphicFramePr>
            <a:graphicFrameLocks noGrp="1"/>
          </p:cNvGraphicFramePr>
          <p:nvPr>
            <p:extLst>
              <p:ext uri="{D42A27DB-BD31-4B8C-83A1-F6EECF244321}">
                <p14:modId xmlns:p14="http://schemas.microsoft.com/office/powerpoint/2010/main" val="753137331"/>
              </p:ext>
            </p:extLst>
          </p:nvPr>
        </p:nvGraphicFramePr>
        <p:xfrm>
          <a:off x="1237672" y="1489693"/>
          <a:ext cx="9716656" cy="4222868"/>
        </p:xfrm>
        <a:graphic>
          <a:graphicData uri="http://schemas.openxmlformats.org/drawingml/2006/table">
            <a:tbl>
              <a:tblPr firstRow="1" firstCol="1" bandRow="1">
                <a:tableStyleId>{5C22544A-7EE6-4342-B048-85BDC9FD1C3A}</a:tableStyleId>
              </a:tblPr>
              <a:tblGrid>
                <a:gridCol w="2429164">
                  <a:extLst>
                    <a:ext uri="{9D8B030D-6E8A-4147-A177-3AD203B41FA5}">
                      <a16:colId xmlns:a16="http://schemas.microsoft.com/office/drawing/2014/main" val="1367908589"/>
                    </a:ext>
                  </a:extLst>
                </a:gridCol>
                <a:gridCol w="2429164">
                  <a:extLst>
                    <a:ext uri="{9D8B030D-6E8A-4147-A177-3AD203B41FA5}">
                      <a16:colId xmlns:a16="http://schemas.microsoft.com/office/drawing/2014/main" val="2229365846"/>
                    </a:ext>
                  </a:extLst>
                </a:gridCol>
                <a:gridCol w="2429164">
                  <a:extLst>
                    <a:ext uri="{9D8B030D-6E8A-4147-A177-3AD203B41FA5}">
                      <a16:colId xmlns:a16="http://schemas.microsoft.com/office/drawing/2014/main" val="1374750068"/>
                    </a:ext>
                  </a:extLst>
                </a:gridCol>
                <a:gridCol w="2429164">
                  <a:extLst>
                    <a:ext uri="{9D8B030D-6E8A-4147-A177-3AD203B41FA5}">
                      <a16:colId xmlns:a16="http://schemas.microsoft.com/office/drawing/2014/main" val="394405126"/>
                    </a:ext>
                  </a:extLst>
                </a:gridCol>
              </a:tblGrid>
              <a:tr h="644237">
                <a:tc>
                  <a:txBody>
                    <a:bodyPr/>
                    <a:lstStyle/>
                    <a:p>
                      <a:pPr marL="0" marR="0" algn="ctr">
                        <a:lnSpc>
                          <a:spcPct val="150000"/>
                        </a:lnSpc>
                        <a:spcBef>
                          <a:spcPts val="0"/>
                        </a:spcBef>
                        <a:spcAft>
                          <a:spcPts val="0"/>
                        </a:spcAft>
                      </a:pPr>
                      <a:r>
                        <a:rPr lang="en-US" sz="1600" kern="100" dirty="0">
                          <a:effectLst/>
                        </a:rPr>
                        <a:t>Part Name</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Par Number</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Total Quantity</a:t>
                      </a:r>
                      <a:endParaRPr lang="en-US" sz="160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600" kern="100" dirty="0">
                          <a:effectLst/>
                        </a:rPr>
                        <a:t>Unit Cost</a:t>
                      </a:r>
                      <a:endParaRPr lang="en-US" sz="160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973518059"/>
                  </a:ext>
                </a:extLst>
              </a:tr>
              <a:tr h="644237">
                <a:tc>
                  <a:txBody>
                    <a:bodyPr/>
                    <a:lstStyle/>
                    <a:p>
                      <a:pPr algn="l"/>
                      <a:r>
                        <a:rPr lang="en-US" sz="1600" b="0" dirty="0"/>
                        <a:t>Raspberry Pi 4B</a:t>
                      </a:r>
                    </a:p>
                  </a:txBody>
                  <a:tcPr/>
                </a:tc>
                <a:tc>
                  <a:txBody>
                    <a:bodyPr/>
                    <a:lstStyle/>
                    <a:p>
                      <a:pPr algn="l"/>
                      <a:r>
                        <a:rPr lang="en-US" sz="1800" b="0" i="0" kern="1200" dirty="0">
                          <a:solidFill>
                            <a:schemeClr val="dk1"/>
                          </a:solidFill>
                          <a:effectLst/>
                          <a:latin typeface="+mn-lt"/>
                          <a:ea typeface="+mn-ea"/>
                          <a:cs typeface="+mn-cs"/>
                        </a:rPr>
                        <a:t>PI4-4GB</a:t>
                      </a:r>
                      <a:endParaRPr lang="en-US" sz="1600" b="0" dirty="0"/>
                    </a:p>
                  </a:txBody>
                  <a:tcPr/>
                </a:tc>
                <a:tc>
                  <a:txBody>
                    <a:bodyPr/>
                    <a:lstStyle/>
                    <a:p>
                      <a:pPr algn="l"/>
                      <a:r>
                        <a:rPr lang="en-US" sz="1600" b="0" dirty="0"/>
                        <a:t>1</a:t>
                      </a:r>
                    </a:p>
                  </a:txBody>
                  <a:tcPr/>
                </a:tc>
                <a:tc>
                  <a:txBody>
                    <a:bodyPr/>
                    <a:lstStyle/>
                    <a:p>
                      <a:pPr algn="l"/>
                      <a:r>
                        <a:rPr lang="en-US" sz="1600" b="0" dirty="0"/>
                        <a:t>$55.00</a:t>
                      </a:r>
                    </a:p>
                  </a:txBody>
                  <a:tcPr/>
                </a:tc>
                <a:extLst>
                  <a:ext uri="{0D108BD9-81ED-4DB2-BD59-A6C34878D82A}">
                    <a16:rowId xmlns:a16="http://schemas.microsoft.com/office/drawing/2014/main" val="889692449"/>
                  </a:ext>
                </a:extLst>
              </a:tr>
              <a:tr h="644237">
                <a:tc>
                  <a:txBody>
                    <a:bodyPr/>
                    <a:lstStyle/>
                    <a:p>
                      <a:pPr algn="l"/>
                      <a:r>
                        <a:rPr lang="en-US" sz="1600" b="0" i="0" kern="1200" dirty="0">
                          <a:solidFill>
                            <a:schemeClr val="lt1"/>
                          </a:solidFill>
                          <a:effectLst/>
                          <a:latin typeface="+mn-lt"/>
                          <a:ea typeface="+mn-ea"/>
                          <a:cs typeface="+mn-cs"/>
                        </a:rPr>
                        <a:t>Raspberry Pi Camera Module 3 Standard - 12MP Autofocus</a:t>
                      </a:r>
                    </a:p>
                  </a:txBody>
                  <a:tcPr/>
                </a:tc>
                <a:tc>
                  <a:txBody>
                    <a:bodyPr/>
                    <a:lstStyle/>
                    <a:p>
                      <a:pPr algn="l"/>
                      <a:r>
                        <a:rPr lang="en-US" sz="1800" b="0" i="0" kern="1200" dirty="0">
                          <a:solidFill>
                            <a:schemeClr val="dk1"/>
                          </a:solidFill>
                          <a:effectLst/>
                          <a:latin typeface="+mn-lt"/>
                          <a:ea typeface="+mn-ea"/>
                          <a:cs typeface="+mn-cs"/>
                        </a:rPr>
                        <a:t>RSP-CAM-V3</a:t>
                      </a:r>
                      <a:endParaRPr lang="en-US" sz="1600" b="0" dirty="0"/>
                    </a:p>
                  </a:txBody>
                  <a:tcPr/>
                </a:tc>
                <a:tc>
                  <a:txBody>
                    <a:bodyPr/>
                    <a:lstStyle/>
                    <a:p>
                      <a:pPr algn="l"/>
                      <a:r>
                        <a:rPr lang="en-US" sz="1600" b="0" dirty="0"/>
                        <a:t>1</a:t>
                      </a:r>
                    </a:p>
                  </a:txBody>
                  <a:tcPr/>
                </a:tc>
                <a:tc>
                  <a:txBody>
                    <a:bodyPr/>
                    <a:lstStyle/>
                    <a:p>
                      <a:pPr algn="l"/>
                      <a:r>
                        <a:rPr lang="en-US" sz="1600" b="0" dirty="0"/>
                        <a:t>$25.00</a:t>
                      </a:r>
                    </a:p>
                  </a:txBody>
                  <a:tcPr/>
                </a:tc>
                <a:extLst>
                  <a:ext uri="{0D108BD9-81ED-4DB2-BD59-A6C34878D82A}">
                    <a16:rowId xmlns:a16="http://schemas.microsoft.com/office/drawing/2014/main" val="2604948089"/>
                  </a:ext>
                </a:extLst>
              </a:tr>
              <a:tr h="64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lt1"/>
                          </a:solidFill>
                          <a:effectLst/>
                          <a:latin typeface="+mn-lt"/>
                          <a:ea typeface="+mn-ea"/>
                          <a:cs typeface="+mn-cs"/>
                        </a:rPr>
                        <a:t>2.8" TFT LCD with Touchscreen Breakout Board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ILI9341</a:t>
                      </a:r>
                    </a:p>
                    <a:p>
                      <a:pPr algn="l"/>
                      <a:endParaRPr lang="en-US" sz="1600" b="0" dirty="0"/>
                    </a:p>
                  </a:txBody>
                  <a:tcPr/>
                </a:tc>
                <a:tc>
                  <a:txBody>
                    <a:bodyPr/>
                    <a:lstStyle/>
                    <a:p>
                      <a:pPr algn="l"/>
                      <a:r>
                        <a:rPr lang="en-US" sz="1600" b="0" dirty="0"/>
                        <a:t>1</a:t>
                      </a:r>
                    </a:p>
                  </a:txBody>
                  <a:tcPr/>
                </a:tc>
                <a:tc>
                  <a:txBody>
                    <a:bodyPr/>
                    <a:lstStyle/>
                    <a:p>
                      <a:pPr algn="l"/>
                      <a:r>
                        <a:rPr lang="en-US" sz="1600" b="0" dirty="0"/>
                        <a:t>$29.95</a:t>
                      </a:r>
                    </a:p>
                  </a:txBody>
                  <a:tcPr/>
                </a:tc>
                <a:extLst>
                  <a:ext uri="{0D108BD9-81ED-4DB2-BD59-A6C34878D82A}">
                    <a16:rowId xmlns:a16="http://schemas.microsoft.com/office/drawing/2014/main" val="2841538051"/>
                  </a:ext>
                </a:extLst>
              </a:tr>
              <a:tr h="644237">
                <a:tc>
                  <a:txBody>
                    <a:bodyPr/>
                    <a:lstStyle/>
                    <a:p>
                      <a:pPr marL="0" marR="0" algn="l">
                        <a:lnSpc>
                          <a:spcPct val="150000"/>
                        </a:lnSpc>
                        <a:spcBef>
                          <a:spcPts val="0"/>
                        </a:spcBef>
                        <a:spcAft>
                          <a:spcPts val="0"/>
                        </a:spcAft>
                      </a:pPr>
                      <a:r>
                        <a:rPr lang="en-US" sz="1600" b="0" kern="100" dirty="0">
                          <a:effectLst/>
                        </a:rPr>
                        <a:t>Lock-style Solenoid</a:t>
                      </a:r>
                      <a:endParaRPr lang="en-US" sz="1600" b="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l">
                        <a:lnSpc>
                          <a:spcPct val="150000"/>
                        </a:lnSpc>
                        <a:spcBef>
                          <a:spcPts val="0"/>
                        </a:spcBef>
                        <a:spcAft>
                          <a:spcPts val="0"/>
                        </a:spcAft>
                      </a:pPr>
                      <a:r>
                        <a:rPr lang="en-US" sz="1600" b="0" kern="100" dirty="0">
                          <a:effectLst/>
                        </a:rPr>
                        <a:t>1512</a:t>
                      </a:r>
                      <a:endParaRPr lang="en-US" sz="1600" b="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l">
                        <a:lnSpc>
                          <a:spcPct val="150000"/>
                        </a:lnSpc>
                        <a:spcBef>
                          <a:spcPts val="0"/>
                        </a:spcBef>
                        <a:spcAft>
                          <a:spcPts val="0"/>
                        </a:spcAft>
                      </a:pPr>
                      <a:r>
                        <a:rPr lang="en-US" sz="1600" b="0" kern="100" dirty="0">
                          <a:effectLst/>
                        </a:rPr>
                        <a:t>1</a:t>
                      </a:r>
                      <a:endParaRPr lang="en-US" sz="1600" b="0" kern="1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l">
                        <a:lnSpc>
                          <a:spcPct val="150000"/>
                        </a:lnSpc>
                        <a:spcBef>
                          <a:spcPts val="0"/>
                        </a:spcBef>
                        <a:spcAft>
                          <a:spcPts val="0"/>
                        </a:spcAft>
                      </a:pPr>
                      <a:r>
                        <a:rPr lang="en-US" sz="1600" b="0" kern="100" dirty="0">
                          <a:effectLst/>
                        </a:rPr>
                        <a:t>$24</a:t>
                      </a:r>
                      <a:endParaRPr lang="en-US" sz="1600" b="0" kern="1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96371904"/>
                  </a:ext>
                </a:extLst>
              </a:tr>
              <a:tr h="644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lt1"/>
                          </a:solidFill>
                          <a:effectLst/>
                          <a:latin typeface="+mn-lt"/>
                          <a:ea typeface="+mn-ea"/>
                          <a:cs typeface="+mn-cs"/>
                        </a:rPr>
                        <a:t>12-Bit ADC - 4 Channel</a:t>
                      </a:r>
                    </a:p>
                    <a:p>
                      <a:pPr algn="l"/>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ADS1015 </a:t>
                      </a:r>
                    </a:p>
                    <a:p>
                      <a:pPr algn="l"/>
                      <a:endParaRPr lang="en-US" sz="1600" b="0" dirty="0"/>
                    </a:p>
                  </a:txBody>
                  <a:tcPr/>
                </a:tc>
                <a:tc>
                  <a:txBody>
                    <a:bodyPr/>
                    <a:lstStyle/>
                    <a:p>
                      <a:pPr algn="l"/>
                      <a:r>
                        <a:rPr lang="en-US" sz="1600" b="0" dirty="0"/>
                        <a:t>1</a:t>
                      </a:r>
                    </a:p>
                  </a:txBody>
                  <a:tcPr/>
                </a:tc>
                <a:tc>
                  <a:txBody>
                    <a:bodyPr/>
                    <a:lstStyle/>
                    <a:p>
                      <a:pPr algn="l"/>
                      <a:r>
                        <a:rPr lang="en-US" sz="1600" b="0" dirty="0"/>
                        <a:t>$9.95</a:t>
                      </a:r>
                    </a:p>
                  </a:txBody>
                  <a:tcPr/>
                </a:tc>
                <a:extLst>
                  <a:ext uri="{0D108BD9-81ED-4DB2-BD59-A6C34878D82A}">
                    <a16:rowId xmlns:a16="http://schemas.microsoft.com/office/drawing/2014/main" val="2159588808"/>
                  </a:ext>
                </a:extLst>
              </a:tr>
            </a:tbl>
          </a:graphicData>
        </a:graphic>
      </p:graphicFrame>
      <p:sp>
        <p:nvSpPr>
          <p:cNvPr id="3" name="TextBox 2">
            <a:extLst>
              <a:ext uri="{FF2B5EF4-FFF2-40B4-BE49-F238E27FC236}">
                <a16:creationId xmlns:a16="http://schemas.microsoft.com/office/drawing/2014/main" id="{036179C4-C689-70D2-3A8E-09C5E5B11339}"/>
              </a:ext>
            </a:extLst>
          </p:cNvPr>
          <p:cNvSpPr txBox="1"/>
          <p:nvPr/>
        </p:nvSpPr>
        <p:spPr>
          <a:xfrm>
            <a:off x="8534401" y="5929745"/>
            <a:ext cx="2951018" cy="369332"/>
          </a:xfrm>
          <a:prstGeom prst="rect">
            <a:avLst/>
          </a:prstGeom>
          <a:noFill/>
        </p:spPr>
        <p:txBody>
          <a:bodyPr wrap="square" rtlCol="0">
            <a:spAutoFit/>
          </a:bodyPr>
          <a:lstStyle/>
          <a:p>
            <a:r>
              <a:rPr lang="en-US" dirty="0"/>
              <a:t>Total: $143.9</a:t>
            </a:r>
          </a:p>
        </p:txBody>
      </p:sp>
    </p:spTree>
    <p:extLst>
      <p:ext uri="{BB962C8B-B14F-4D97-AF65-F5344CB8AC3E}">
        <p14:creationId xmlns:p14="http://schemas.microsoft.com/office/powerpoint/2010/main" val="378459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04692-2618-A753-EE4D-80B83315C3BF}"/>
              </a:ext>
            </a:extLst>
          </p:cNvPr>
          <p:cNvSpPr>
            <a:spLocks noGrp="1"/>
          </p:cNvSpPr>
          <p:nvPr>
            <p:ph type="title"/>
          </p:nvPr>
        </p:nvSpPr>
        <p:spPr>
          <a:xfrm>
            <a:off x="5371193" y="3794012"/>
            <a:ext cx="10515600" cy="2852737"/>
          </a:xfrm>
        </p:spPr>
        <p:txBody>
          <a:bodyPr/>
          <a:lstStyle/>
          <a:p>
            <a:r>
              <a:rPr lang="en-US" dirty="0"/>
              <a:t>Concept of Operation</a:t>
            </a:r>
          </a:p>
        </p:txBody>
      </p:sp>
      <p:grpSp>
        <p:nvGrpSpPr>
          <p:cNvPr id="17" name="Group 16">
            <a:extLst>
              <a:ext uri="{FF2B5EF4-FFF2-40B4-BE49-F238E27FC236}">
                <a16:creationId xmlns:a16="http://schemas.microsoft.com/office/drawing/2014/main" id="{9B21BBF3-441E-CE0B-8204-BC0B8EE95E46}"/>
              </a:ext>
            </a:extLst>
          </p:cNvPr>
          <p:cNvGrpSpPr/>
          <p:nvPr/>
        </p:nvGrpSpPr>
        <p:grpSpPr>
          <a:xfrm>
            <a:off x="795218" y="2270590"/>
            <a:ext cx="10521310" cy="3331162"/>
            <a:chOff x="1156461" y="3363757"/>
            <a:chExt cx="10521310" cy="3331162"/>
          </a:xfrm>
        </p:grpSpPr>
        <p:pic>
          <p:nvPicPr>
            <p:cNvPr id="8" name="Picture 7">
              <a:extLst>
                <a:ext uri="{FF2B5EF4-FFF2-40B4-BE49-F238E27FC236}">
                  <a16:creationId xmlns:a16="http://schemas.microsoft.com/office/drawing/2014/main" id="{96A0A05F-59BC-CD67-21AA-97399F992B04}"/>
                </a:ext>
              </a:extLst>
            </p:cNvPr>
            <p:cNvPicPr>
              <a:picLocks noChangeAspect="1"/>
            </p:cNvPicPr>
            <p:nvPr/>
          </p:nvPicPr>
          <p:blipFill>
            <a:blip r:embed="rId2"/>
            <a:stretch>
              <a:fillRect/>
            </a:stretch>
          </p:blipFill>
          <p:spPr>
            <a:xfrm>
              <a:off x="4803178" y="3363757"/>
              <a:ext cx="6874593" cy="3331162"/>
            </a:xfrm>
            <a:prstGeom prst="rect">
              <a:avLst/>
            </a:prstGeom>
          </p:spPr>
        </p:pic>
        <p:pic>
          <p:nvPicPr>
            <p:cNvPr id="9" name="Picture 8">
              <a:extLst>
                <a:ext uri="{FF2B5EF4-FFF2-40B4-BE49-F238E27FC236}">
                  <a16:creationId xmlns:a16="http://schemas.microsoft.com/office/drawing/2014/main" id="{F091299D-AA01-3F19-A03F-E4C410EEC8D1}"/>
                </a:ext>
              </a:extLst>
            </p:cNvPr>
            <p:cNvPicPr>
              <a:picLocks noChangeAspect="1"/>
            </p:cNvPicPr>
            <p:nvPr/>
          </p:nvPicPr>
          <p:blipFill>
            <a:blip r:embed="rId3"/>
            <a:stretch>
              <a:fillRect/>
            </a:stretch>
          </p:blipFill>
          <p:spPr>
            <a:xfrm>
              <a:off x="1156461" y="3745129"/>
              <a:ext cx="2427521" cy="2071281"/>
            </a:xfrm>
            <a:prstGeom prst="rect">
              <a:avLst/>
            </a:prstGeom>
          </p:spPr>
        </p:pic>
        <p:cxnSp>
          <p:nvCxnSpPr>
            <p:cNvPr id="10" name="Straight Arrow Connector 9">
              <a:extLst>
                <a:ext uri="{FF2B5EF4-FFF2-40B4-BE49-F238E27FC236}">
                  <a16:creationId xmlns:a16="http://schemas.microsoft.com/office/drawing/2014/main" id="{F5B08D40-555B-8C97-B9AE-79C43CD9A1D7}"/>
                </a:ext>
              </a:extLst>
            </p:cNvPr>
            <p:cNvCxnSpPr/>
            <p:nvPr/>
          </p:nvCxnSpPr>
          <p:spPr>
            <a:xfrm>
              <a:off x="3741821" y="4813564"/>
              <a:ext cx="1061357"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38B25481-C19F-68FA-8136-540D8FABAF21}"/>
                </a:ext>
              </a:extLst>
            </p:cNvPr>
            <p:cNvSpPr/>
            <p:nvPr/>
          </p:nvSpPr>
          <p:spPr>
            <a:xfrm>
              <a:off x="5178731" y="4016829"/>
              <a:ext cx="1235976" cy="1371591"/>
            </a:xfrm>
            <a:prstGeom prst="rect">
              <a:avLst/>
            </a:prstGeom>
            <a:noFill/>
            <a:ln>
              <a:solidFill>
                <a:srgbClr val="FFC00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We Need To Talk About Roblox - by Mark Serrels">
            <a:extLst>
              <a:ext uri="{FF2B5EF4-FFF2-40B4-BE49-F238E27FC236}">
                <a16:creationId xmlns:a16="http://schemas.microsoft.com/office/drawing/2014/main" id="{3E195257-4DEE-598C-B29E-D781F262A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11" y="409492"/>
            <a:ext cx="2427522" cy="20094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110CDC1-1271-3265-00C3-8307AAFB0CB0}"/>
              </a:ext>
            </a:extLst>
          </p:cNvPr>
          <p:cNvSpPr/>
          <p:nvPr/>
        </p:nvSpPr>
        <p:spPr>
          <a:xfrm>
            <a:off x="1054940" y="665199"/>
            <a:ext cx="1747664" cy="1605391"/>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F0323A30-0646-E159-8F80-982D42E66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9468" y="211251"/>
            <a:ext cx="2816231" cy="1979916"/>
          </a:xfrm>
          <a:prstGeom prst="rect">
            <a:avLst/>
          </a:prstGeom>
        </p:spPr>
      </p:pic>
    </p:spTree>
    <p:extLst>
      <p:ext uri="{BB962C8B-B14F-4D97-AF65-F5344CB8AC3E}">
        <p14:creationId xmlns:p14="http://schemas.microsoft.com/office/powerpoint/2010/main" val="47175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59B0-A6DE-E275-670A-9C949EC779C8}"/>
              </a:ext>
            </a:extLst>
          </p:cNvPr>
          <p:cNvSpPr>
            <a:spLocks noGrp="1"/>
          </p:cNvSpPr>
          <p:nvPr>
            <p:ph type="title"/>
          </p:nvPr>
        </p:nvSpPr>
        <p:spPr/>
        <p:txBody>
          <a:bodyPr/>
          <a:lstStyle/>
          <a:p>
            <a:r>
              <a:rPr lang="en-US" dirty="0"/>
              <a:t>Concept of Operation 1</a:t>
            </a:r>
          </a:p>
        </p:txBody>
      </p:sp>
      <p:sp>
        <p:nvSpPr>
          <p:cNvPr id="3" name="Content Placeholder 2">
            <a:extLst>
              <a:ext uri="{FF2B5EF4-FFF2-40B4-BE49-F238E27FC236}">
                <a16:creationId xmlns:a16="http://schemas.microsoft.com/office/drawing/2014/main" id="{E45D1E85-1832-B559-BFC6-D534F3641362}"/>
              </a:ext>
            </a:extLst>
          </p:cNvPr>
          <p:cNvSpPr>
            <a:spLocks noGrp="1"/>
          </p:cNvSpPr>
          <p:nvPr>
            <p:ph idx="1"/>
          </p:nvPr>
        </p:nvSpPr>
        <p:spPr/>
        <p:txBody>
          <a:bodyPr>
            <a:normAutofit fontScale="92500" lnSpcReduction="20000"/>
          </a:bodyPr>
          <a:lstStyle/>
          <a:p>
            <a:r>
              <a:rPr lang="en-US" dirty="0"/>
              <a:t>Fingerprint Scanner Integration</a:t>
            </a:r>
          </a:p>
          <a:p>
            <a:pPr lvl="1"/>
            <a:r>
              <a:rPr lang="en-US" dirty="0"/>
              <a:t>The Arduino can be used to send the command to the fingerprint scanner module (RS305), which in turns provide several tasks, such as scanning, storing finger print data, and matching the figure print. Then, the scanner will provide acknowledgement to the Arduino. Finally, the Arduino displays result to the 16 x 2 LCD screen (1602A). </a:t>
            </a:r>
          </a:p>
          <a:p>
            <a:r>
              <a:rPr lang="en-US" dirty="0"/>
              <a:t>User Enrollment</a:t>
            </a:r>
          </a:p>
          <a:p>
            <a:pPr lvl="1"/>
            <a:r>
              <a:rPr lang="en-US" dirty="0"/>
              <a:t>A new user must enroll his/her fingerprint by placing his/her finger onto the scanner twice. The finger scanner turns the figure print into the template and store it. </a:t>
            </a:r>
          </a:p>
          <a:p>
            <a:r>
              <a:rPr lang="en-US" dirty="0"/>
              <a:t>Authentication Process</a:t>
            </a:r>
          </a:p>
          <a:p>
            <a:pPr lvl="1"/>
            <a:r>
              <a:rPr lang="en-US" dirty="0"/>
              <a:t>For the authentication, a user can place his or her finger. Then, the Arduino requests a matching fingerprint to the fingerprint module. The fingerprint module compares the incoming template with its on template library, and return the result to the Arduino. Finally, the Arduino displays the result on the 16 x 2 LCD screen and send a signal to unlock the door</a:t>
            </a:r>
          </a:p>
        </p:txBody>
      </p:sp>
    </p:spTree>
    <p:extLst>
      <p:ext uri="{BB962C8B-B14F-4D97-AF65-F5344CB8AC3E}">
        <p14:creationId xmlns:p14="http://schemas.microsoft.com/office/powerpoint/2010/main" val="376951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AE96-BEE5-3D6C-BC5C-B39D4CF219CB}"/>
              </a:ext>
            </a:extLst>
          </p:cNvPr>
          <p:cNvSpPr>
            <a:spLocks noGrp="1"/>
          </p:cNvSpPr>
          <p:nvPr>
            <p:ph type="title"/>
          </p:nvPr>
        </p:nvSpPr>
        <p:spPr/>
        <p:txBody>
          <a:bodyPr/>
          <a:lstStyle/>
          <a:p>
            <a:r>
              <a:rPr lang="en-US" dirty="0"/>
              <a:t>Concept of Operation 2</a:t>
            </a:r>
          </a:p>
        </p:txBody>
      </p:sp>
      <p:sp>
        <p:nvSpPr>
          <p:cNvPr id="3" name="Content Placeholder 2">
            <a:extLst>
              <a:ext uri="{FF2B5EF4-FFF2-40B4-BE49-F238E27FC236}">
                <a16:creationId xmlns:a16="http://schemas.microsoft.com/office/drawing/2014/main" id="{725537BD-C1F5-2159-F44F-01906394AB5E}"/>
              </a:ext>
            </a:extLst>
          </p:cNvPr>
          <p:cNvSpPr>
            <a:spLocks noGrp="1"/>
          </p:cNvSpPr>
          <p:nvPr>
            <p:ph idx="1"/>
          </p:nvPr>
        </p:nvSpPr>
        <p:spPr/>
        <p:txBody>
          <a:bodyPr>
            <a:normAutofit fontScale="85000" lnSpcReduction="20000"/>
          </a:bodyPr>
          <a:lstStyle/>
          <a:p>
            <a:r>
              <a:rPr lang="en-US" dirty="0"/>
              <a:t>Authentication Process</a:t>
            </a:r>
          </a:p>
          <a:p>
            <a:pPr lvl="1"/>
            <a:r>
              <a:rPr lang="en-US" dirty="0"/>
              <a:t>For the authentication, a user can place his or her finger. Then, the Arduino requests a matching fingerprint to the fingerprint module. The fingerprint module compares the incoming template with its on template library, and return the result to the Arduino. Finally, the Arduino displays the result on the 16 x 2 LCD screen and send a signal to unlock the door.</a:t>
            </a:r>
          </a:p>
          <a:p>
            <a:r>
              <a:rPr lang="en-US" dirty="0"/>
              <a:t>Template Management</a:t>
            </a:r>
          </a:p>
          <a:p>
            <a:pPr lvl="1"/>
            <a:r>
              <a:rPr lang="en-US" dirty="0"/>
              <a:t>if a user is no longer work for a company, his or her template can be removed from the library, by selecting the delete button. The up and down button can be used to navigate the library and OK button can be used to confirm the figure print template ID, </a:t>
            </a:r>
          </a:p>
          <a:p>
            <a:r>
              <a:rPr lang="en-US" dirty="0"/>
              <a:t>Facial Recognition</a:t>
            </a:r>
          </a:p>
          <a:p>
            <a:pPr lvl="1"/>
            <a:r>
              <a:rPr lang="en-US" dirty="0"/>
              <a:t>Finally, the facial recognition can be used as a second authentication. A user must have his or her face capture in the security office as part of facial registration. Then, the data is stored inside the computer. This process requires a security officer to assist a user. When a user requests an access, a security office can activate the facial comparison. The result can be sent via a serial communication. The matching image can result in sending a ‘1’ message to Arduino, which in turns display the result on the LCD and unlock the door. </a:t>
            </a:r>
          </a:p>
        </p:txBody>
      </p:sp>
    </p:spTree>
    <p:extLst>
      <p:ext uri="{BB962C8B-B14F-4D97-AF65-F5344CB8AC3E}">
        <p14:creationId xmlns:p14="http://schemas.microsoft.com/office/powerpoint/2010/main" val="305221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4D41-8C0D-FBA5-8475-CFEFA1F003CB}"/>
              </a:ext>
            </a:extLst>
          </p:cNvPr>
          <p:cNvSpPr>
            <a:spLocks noGrp="1"/>
          </p:cNvSpPr>
          <p:nvPr>
            <p:ph type="title"/>
          </p:nvPr>
        </p:nvSpPr>
        <p:spPr>
          <a:xfrm>
            <a:off x="136864" y="159798"/>
            <a:ext cx="10515600" cy="843379"/>
          </a:xfrm>
        </p:spPr>
        <p:txBody>
          <a:bodyPr>
            <a:normAutofit/>
          </a:bodyPr>
          <a:lstStyle/>
          <a:p>
            <a:r>
              <a:rPr lang="en-US" sz="4000" dirty="0"/>
              <a:t>Fingerprint Authentication Process</a:t>
            </a:r>
          </a:p>
        </p:txBody>
      </p:sp>
      <p:pic>
        <p:nvPicPr>
          <p:cNvPr id="42" name="Picture 41">
            <a:extLst>
              <a:ext uri="{FF2B5EF4-FFF2-40B4-BE49-F238E27FC236}">
                <a16:creationId xmlns:a16="http://schemas.microsoft.com/office/drawing/2014/main" id="{FCB04CFD-1966-EDBC-51B7-6115F613D672}"/>
              </a:ext>
            </a:extLst>
          </p:cNvPr>
          <p:cNvPicPr>
            <a:picLocks noChangeAspect="1"/>
          </p:cNvPicPr>
          <p:nvPr/>
        </p:nvPicPr>
        <p:blipFill>
          <a:blip r:embed="rId2"/>
          <a:stretch>
            <a:fillRect/>
          </a:stretch>
        </p:blipFill>
        <p:spPr>
          <a:xfrm>
            <a:off x="3688895" y="1083010"/>
            <a:ext cx="8027926" cy="5326171"/>
          </a:xfrm>
          <a:prstGeom prst="rect">
            <a:avLst/>
          </a:prstGeom>
        </p:spPr>
      </p:pic>
      <p:pic>
        <p:nvPicPr>
          <p:cNvPr id="44" name="Picture 43">
            <a:extLst>
              <a:ext uri="{FF2B5EF4-FFF2-40B4-BE49-F238E27FC236}">
                <a16:creationId xmlns:a16="http://schemas.microsoft.com/office/drawing/2014/main" id="{A6AE2C89-4B3A-E219-61DA-DE0618ADC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66" y="1642370"/>
            <a:ext cx="3245047" cy="4589754"/>
          </a:xfrm>
          <a:prstGeom prst="rect">
            <a:avLst/>
          </a:prstGeom>
        </p:spPr>
      </p:pic>
    </p:spTree>
    <p:extLst>
      <p:ext uri="{BB962C8B-B14F-4D97-AF65-F5344CB8AC3E}">
        <p14:creationId xmlns:p14="http://schemas.microsoft.com/office/powerpoint/2010/main" val="398846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0E20-BC52-1C26-0AAF-6E9536FA73E3}"/>
              </a:ext>
            </a:extLst>
          </p:cNvPr>
          <p:cNvSpPr>
            <a:spLocks noGrp="1"/>
          </p:cNvSpPr>
          <p:nvPr>
            <p:ph type="title"/>
          </p:nvPr>
        </p:nvSpPr>
        <p:spPr>
          <a:xfrm>
            <a:off x="226747" y="65945"/>
            <a:ext cx="10515600" cy="1325563"/>
          </a:xfrm>
        </p:spPr>
        <p:txBody>
          <a:bodyPr/>
          <a:lstStyle/>
          <a:p>
            <a:r>
              <a:rPr lang="en-US" dirty="0"/>
              <a:t>Facial Recognition Process</a:t>
            </a:r>
          </a:p>
        </p:txBody>
      </p:sp>
      <p:sp>
        <p:nvSpPr>
          <p:cNvPr id="7" name="TextBox 6">
            <a:extLst>
              <a:ext uri="{FF2B5EF4-FFF2-40B4-BE49-F238E27FC236}">
                <a16:creationId xmlns:a16="http://schemas.microsoft.com/office/drawing/2014/main" id="{25962D0A-8BF1-56A7-22D9-6149CAEC75D3}"/>
              </a:ext>
            </a:extLst>
          </p:cNvPr>
          <p:cNvSpPr txBox="1"/>
          <p:nvPr/>
        </p:nvSpPr>
        <p:spPr>
          <a:xfrm>
            <a:off x="275062" y="1398048"/>
            <a:ext cx="2729273" cy="646331"/>
          </a:xfrm>
          <a:prstGeom prst="rect">
            <a:avLst/>
          </a:prstGeom>
          <a:solidFill>
            <a:schemeClr val="accent6">
              <a:lumMod val="40000"/>
              <a:lumOff val="60000"/>
            </a:schemeClr>
          </a:solidFill>
        </p:spPr>
        <p:txBody>
          <a:bodyPr wrap="none" rtlCol="0">
            <a:spAutoFit/>
          </a:bodyPr>
          <a:lstStyle/>
          <a:p>
            <a:r>
              <a:rPr lang="en-US" dirty="0"/>
              <a:t>Load Image from database</a:t>
            </a:r>
          </a:p>
          <a:p>
            <a:r>
              <a:rPr lang="en-US" dirty="0"/>
              <a:t>  cv2.imread(‘image.jpg)</a:t>
            </a:r>
          </a:p>
        </p:txBody>
      </p:sp>
      <p:sp>
        <p:nvSpPr>
          <p:cNvPr id="11" name="TextBox 10">
            <a:extLst>
              <a:ext uri="{FF2B5EF4-FFF2-40B4-BE49-F238E27FC236}">
                <a16:creationId xmlns:a16="http://schemas.microsoft.com/office/drawing/2014/main" id="{9C632ECC-0E99-0B4D-CBE2-044CF81C04E1}"/>
              </a:ext>
            </a:extLst>
          </p:cNvPr>
          <p:cNvSpPr txBox="1"/>
          <p:nvPr/>
        </p:nvSpPr>
        <p:spPr>
          <a:xfrm>
            <a:off x="3947403" y="1461522"/>
            <a:ext cx="5015476" cy="646331"/>
          </a:xfrm>
          <a:prstGeom prst="rect">
            <a:avLst/>
          </a:prstGeom>
          <a:solidFill>
            <a:schemeClr val="accent6">
              <a:lumMod val="40000"/>
              <a:lumOff val="60000"/>
            </a:schemeClr>
          </a:solidFill>
        </p:spPr>
        <p:txBody>
          <a:bodyPr wrap="none" rtlCol="0">
            <a:spAutoFit/>
          </a:bodyPr>
          <a:lstStyle/>
          <a:p>
            <a:r>
              <a:rPr lang="en-US" dirty="0"/>
              <a:t>         Transform Image into digital Information</a:t>
            </a:r>
          </a:p>
          <a:p>
            <a:r>
              <a:rPr lang="en-US" dirty="0"/>
              <a:t>    </a:t>
            </a:r>
            <a:r>
              <a:rPr lang="en-US" dirty="0" err="1"/>
              <a:t>face_recognition.face_encoding</a:t>
            </a:r>
            <a:r>
              <a:rPr lang="en-US" dirty="0"/>
              <a:t>(image, location) </a:t>
            </a:r>
          </a:p>
        </p:txBody>
      </p:sp>
      <p:pic>
        <p:nvPicPr>
          <p:cNvPr id="13" name="Picture 12">
            <a:extLst>
              <a:ext uri="{FF2B5EF4-FFF2-40B4-BE49-F238E27FC236}">
                <a16:creationId xmlns:a16="http://schemas.microsoft.com/office/drawing/2014/main" id="{13C1D2E6-1221-663D-F299-F548BA3F72A7}"/>
              </a:ext>
            </a:extLst>
          </p:cNvPr>
          <p:cNvPicPr>
            <a:picLocks noChangeAspect="1"/>
          </p:cNvPicPr>
          <p:nvPr/>
        </p:nvPicPr>
        <p:blipFill>
          <a:blip r:embed="rId2"/>
          <a:stretch>
            <a:fillRect/>
          </a:stretch>
        </p:blipFill>
        <p:spPr>
          <a:xfrm>
            <a:off x="9450051" y="4236178"/>
            <a:ext cx="2576207" cy="2380179"/>
          </a:xfrm>
          <a:prstGeom prst="rect">
            <a:avLst/>
          </a:prstGeom>
        </p:spPr>
      </p:pic>
      <p:sp>
        <p:nvSpPr>
          <p:cNvPr id="14" name="TextBox 13">
            <a:extLst>
              <a:ext uri="{FF2B5EF4-FFF2-40B4-BE49-F238E27FC236}">
                <a16:creationId xmlns:a16="http://schemas.microsoft.com/office/drawing/2014/main" id="{1CD90960-5918-6047-FC5C-F501C78379AF}"/>
              </a:ext>
            </a:extLst>
          </p:cNvPr>
          <p:cNvSpPr txBox="1"/>
          <p:nvPr/>
        </p:nvSpPr>
        <p:spPr>
          <a:xfrm>
            <a:off x="226747" y="3198086"/>
            <a:ext cx="2985946" cy="923330"/>
          </a:xfrm>
          <a:prstGeom prst="rect">
            <a:avLst/>
          </a:prstGeom>
          <a:solidFill>
            <a:schemeClr val="accent5">
              <a:lumMod val="60000"/>
              <a:lumOff val="40000"/>
            </a:schemeClr>
          </a:solidFill>
        </p:spPr>
        <p:txBody>
          <a:bodyPr wrap="none" rtlCol="0">
            <a:spAutoFit/>
          </a:bodyPr>
          <a:lstStyle/>
          <a:p>
            <a:r>
              <a:rPr lang="en-US" dirty="0"/>
              <a:t>Capture frame by frame from </a:t>
            </a:r>
          </a:p>
          <a:p>
            <a:r>
              <a:rPr lang="en-US" dirty="0"/>
              <a:t>Webcam. </a:t>
            </a:r>
            <a:r>
              <a:rPr lang="en-US" dirty="0" err="1"/>
              <a:t>Cv.VideoCapture</a:t>
            </a:r>
            <a:r>
              <a:rPr lang="en-US" dirty="0"/>
              <a:t>()</a:t>
            </a:r>
          </a:p>
          <a:p>
            <a:r>
              <a:rPr lang="en-US" dirty="0"/>
              <a:t>, </a:t>
            </a:r>
            <a:r>
              <a:rPr lang="en-US" dirty="0" err="1"/>
              <a:t>video_capture.read</a:t>
            </a:r>
            <a:r>
              <a:rPr lang="en-US" dirty="0"/>
              <a:t>()</a:t>
            </a:r>
          </a:p>
        </p:txBody>
      </p:sp>
      <p:sp>
        <p:nvSpPr>
          <p:cNvPr id="15" name="TextBox 14">
            <a:extLst>
              <a:ext uri="{FF2B5EF4-FFF2-40B4-BE49-F238E27FC236}">
                <a16:creationId xmlns:a16="http://schemas.microsoft.com/office/drawing/2014/main" id="{C724EF1F-F73B-1AD8-9525-6D1866E375B6}"/>
              </a:ext>
            </a:extLst>
          </p:cNvPr>
          <p:cNvSpPr txBox="1"/>
          <p:nvPr/>
        </p:nvSpPr>
        <p:spPr>
          <a:xfrm>
            <a:off x="150727" y="4886200"/>
            <a:ext cx="3706079" cy="646331"/>
          </a:xfrm>
          <a:prstGeom prst="rect">
            <a:avLst/>
          </a:prstGeom>
          <a:solidFill>
            <a:schemeClr val="accent5">
              <a:lumMod val="60000"/>
              <a:lumOff val="40000"/>
            </a:schemeClr>
          </a:solidFill>
        </p:spPr>
        <p:txBody>
          <a:bodyPr wrap="none" rtlCol="0">
            <a:spAutoFit/>
          </a:bodyPr>
          <a:lstStyle/>
          <a:p>
            <a:r>
              <a:rPr lang="en-US" dirty="0"/>
              <a:t>                Simplified the image</a:t>
            </a:r>
          </a:p>
          <a:p>
            <a:r>
              <a:rPr lang="en-US" dirty="0"/>
              <a:t>cv2.cvtColor(frame,cv.color_bgr2bgb)</a:t>
            </a:r>
          </a:p>
        </p:txBody>
      </p:sp>
      <p:sp>
        <p:nvSpPr>
          <p:cNvPr id="18" name="Arrow: Right 17">
            <a:extLst>
              <a:ext uri="{FF2B5EF4-FFF2-40B4-BE49-F238E27FC236}">
                <a16:creationId xmlns:a16="http://schemas.microsoft.com/office/drawing/2014/main" id="{02E68C8B-3AB3-D78F-D439-73C27DDE457F}"/>
              </a:ext>
            </a:extLst>
          </p:cNvPr>
          <p:cNvSpPr/>
          <p:nvPr/>
        </p:nvSpPr>
        <p:spPr>
          <a:xfrm>
            <a:off x="3182906" y="1458314"/>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9FFBE2-3EFC-EF8F-3F2A-61372A01618B}"/>
              </a:ext>
            </a:extLst>
          </p:cNvPr>
          <p:cNvSpPr/>
          <p:nvPr/>
        </p:nvSpPr>
        <p:spPr>
          <a:xfrm rot="5400000">
            <a:off x="1426756" y="4215858"/>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83FB01E-522B-CAA6-5B11-B0295D061EC1}"/>
              </a:ext>
            </a:extLst>
          </p:cNvPr>
          <p:cNvSpPr/>
          <p:nvPr/>
        </p:nvSpPr>
        <p:spPr>
          <a:xfrm rot="2049276">
            <a:off x="3517968" y="5690579"/>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2A27DA0-6757-2D3E-F4DD-CAE7012E708D}"/>
              </a:ext>
            </a:extLst>
          </p:cNvPr>
          <p:cNvSpPr txBox="1"/>
          <p:nvPr/>
        </p:nvSpPr>
        <p:spPr>
          <a:xfrm>
            <a:off x="4253208" y="5934990"/>
            <a:ext cx="3725956" cy="646331"/>
          </a:xfrm>
          <a:prstGeom prst="rect">
            <a:avLst/>
          </a:prstGeom>
          <a:solidFill>
            <a:schemeClr val="accent1">
              <a:lumMod val="40000"/>
              <a:lumOff val="60000"/>
            </a:schemeClr>
          </a:solidFill>
        </p:spPr>
        <p:txBody>
          <a:bodyPr wrap="none" rtlCol="0">
            <a:spAutoFit/>
          </a:bodyPr>
          <a:lstStyle/>
          <a:p>
            <a:r>
              <a:rPr lang="en-US" dirty="0"/>
              <a:t>Identified facial location on the image</a:t>
            </a:r>
          </a:p>
          <a:p>
            <a:r>
              <a:rPr lang="en-US" dirty="0" err="1"/>
              <a:t>face_recognitoin.face_location</a:t>
            </a:r>
            <a:r>
              <a:rPr lang="en-US" dirty="0"/>
              <a:t>( )</a:t>
            </a:r>
          </a:p>
        </p:txBody>
      </p:sp>
      <p:sp>
        <p:nvSpPr>
          <p:cNvPr id="24" name="Arrow: Right 23">
            <a:extLst>
              <a:ext uri="{FF2B5EF4-FFF2-40B4-BE49-F238E27FC236}">
                <a16:creationId xmlns:a16="http://schemas.microsoft.com/office/drawing/2014/main" id="{27BB5287-F746-BA40-06DA-8E03D9B004F1}"/>
              </a:ext>
            </a:extLst>
          </p:cNvPr>
          <p:cNvSpPr/>
          <p:nvPr/>
        </p:nvSpPr>
        <p:spPr>
          <a:xfrm rot="16200000">
            <a:off x="6016243" y="5142221"/>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460B1E0-8A1C-B479-9DEB-3D4867569F54}"/>
              </a:ext>
            </a:extLst>
          </p:cNvPr>
          <p:cNvSpPr txBox="1"/>
          <p:nvPr/>
        </p:nvSpPr>
        <p:spPr>
          <a:xfrm>
            <a:off x="4015698" y="4379095"/>
            <a:ext cx="5015476" cy="646331"/>
          </a:xfrm>
          <a:prstGeom prst="rect">
            <a:avLst/>
          </a:prstGeom>
          <a:solidFill>
            <a:schemeClr val="accent1">
              <a:lumMod val="40000"/>
              <a:lumOff val="60000"/>
            </a:schemeClr>
          </a:solidFill>
        </p:spPr>
        <p:txBody>
          <a:bodyPr wrap="none" rtlCol="0">
            <a:spAutoFit/>
          </a:bodyPr>
          <a:lstStyle/>
          <a:p>
            <a:r>
              <a:rPr lang="en-US" dirty="0"/>
              <a:t>         Transform Image into digital Information</a:t>
            </a:r>
          </a:p>
          <a:p>
            <a:r>
              <a:rPr lang="en-US" dirty="0"/>
              <a:t>    </a:t>
            </a:r>
            <a:r>
              <a:rPr lang="en-US" dirty="0" err="1"/>
              <a:t>face_recognition.face_encoding</a:t>
            </a:r>
            <a:r>
              <a:rPr lang="en-US" dirty="0"/>
              <a:t>(image, location) </a:t>
            </a:r>
          </a:p>
        </p:txBody>
      </p:sp>
      <p:sp>
        <p:nvSpPr>
          <p:cNvPr id="26" name="Arrow: Right 25">
            <a:extLst>
              <a:ext uri="{FF2B5EF4-FFF2-40B4-BE49-F238E27FC236}">
                <a16:creationId xmlns:a16="http://schemas.microsoft.com/office/drawing/2014/main" id="{B8FA268D-E2AA-51C0-379B-F59CC420B52B}"/>
              </a:ext>
            </a:extLst>
          </p:cNvPr>
          <p:cNvSpPr/>
          <p:nvPr/>
        </p:nvSpPr>
        <p:spPr>
          <a:xfrm rot="5400000">
            <a:off x="6034527" y="2267329"/>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52C3991-0E0F-E966-1ED7-B93A8460D2B0}"/>
              </a:ext>
            </a:extLst>
          </p:cNvPr>
          <p:cNvSpPr/>
          <p:nvPr/>
        </p:nvSpPr>
        <p:spPr>
          <a:xfrm rot="16200000">
            <a:off x="6035602" y="3789004"/>
            <a:ext cx="585926" cy="568095"/>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73E67D0-3383-D2E4-2D1D-34EB71A85D17}"/>
              </a:ext>
            </a:extLst>
          </p:cNvPr>
          <p:cNvSpPr txBox="1"/>
          <p:nvPr/>
        </p:nvSpPr>
        <p:spPr>
          <a:xfrm>
            <a:off x="4739575" y="2919301"/>
            <a:ext cx="3431132" cy="646331"/>
          </a:xfrm>
          <a:prstGeom prst="rect">
            <a:avLst/>
          </a:prstGeom>
          <a:solidFill>
            <a:schemeClr val="accent4">
              <a:lumMod val="60000"/>
              <a:lumOff val="40000"/>
            </a:schemeClr>
          </a:solidFill>
        </p:spPr>
        <p:txBody>
          <a:bodyPr wrap="none" rtlCol="0">
            <a:spAutoFit/>
          </a:bodyPr>
          <a:lstStyle/>
          <a:p>
            <a:r>
              <a:rPr lang="en-US" dirty="0"/>
              <a:t>      Perform facial recognition</a:t>
            </a:r>
          </a:p>
          <a:p>
            <a:r>
              <a:rPr lang="en-US" dirty="0" err="1"/>
              <a:t>face_recognition.compare_faces</a:t>
            </a:r>
            <a:r>
              <a:rPr lang="en-US" dirty="0"/>
              <a:t>( )</a:t>
            </a:r>
          </a:p>
        </p:txBody>
      </p:sp>
      <p:pic>
        <p:nvPicPr>
          <p:cNvPr id="30" name="Picture 29">
            <a:extLst>
              <a:ext uri="{FF2B5EF4-FFF2-40B4-BE49-F238E27FC236}">
                <a16:creationId xmlns:a16="http://schemas.microsoft.com/office/drawing/2014/main" id="{03075898-A735-A0CF-1419-C3E92AE23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14" y="141430"/>
            <a:ext cx="2512841" cy="3769957"/>
          </a:xfrm>
          <a:prstGeom prst="rect">
            <a:avLst/>
          </a:prstGeom>
        </p:spPr>
      </p:pic>
    </p:spTree>
    <p:extLst>
      <p:ext uri="{BB962C8B-B14F-4D97-AF65-F5344CB8AC3E}">
        <p14:creationId xmlns:p14="http://schemas.microsoft.com/office/powerpoint/2010/main" val="2896657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F0B6CF-C09E-962A-5D3E-6861F49C813F}"/>
              </a:ext>
            </a:extLst>
          </p:cNvPr>
          <p:cNvSpPr>
            <a:spLocks noGrp="1"/>
          </p:cNvSpPr>
          <p:nvPr>
            <p:ph type="title"/>
          </p:nvPr>
        </p:nvSpPr>
        <p:spPr>
          <a:xfrm>
            <a:off x="838200" y="3207775"/>
            <a:ext cx="10515600" cy="2852737"/>
          </a:xfrm>
        </p:spPr>
        <p:txBody>
          <a:bodyPr>
            <a:normAutofit/>
          </a:bodyPr>
          <a:lstStyle/>
          <a:p>
            <a:r>
              <a:rPr lang="en-US" sz="4800" dirty="0"/>
              <a:t>Component Specification and Description</a:t>
            </a:r>
          </a:p>
        </p:txBody>
      </p:sp>
      <p:pic>
        <p:nvPicPr>
          <p:cNvPr id="6" name="Picture 5">
            <a:extLst>
              <a:ext uri="{FF2B5EF4-FFF2-40B4-BE49-F238E27FC236}">
                <a16:creationId xmlns:a16="http://schemas.microsoft.com/office/drawing/2014/main" id="{002AC0EC-217A-768D-BFD0-CDC75B8AC762}"/>
              </a:ext>
            </a:extLst>
          </p:cNvPr>
          <p:cNvPicPr>
            <a:picLocks noChangeAspect="1"/>
          </p:cNvPicPr>
          <p:nvPr/>
        </p:nvPicPr>
        <p:blipFill>
          <a:blip r:embed="rId2"/>
          <a:stretch>
            <a:fillRect/>
          </a:stretch>
        </p:blipFill>
        <p:spPr>
          <a:xfrm>
            <a:off x="1559049" y="607281"/>
            <a:ext cx="8335177" cy="4479624"/>
          </a:xfrm>
          <a:prstGeom prst="rect">
            <a:avLst/>
          </a:prstGeom>
        </p:spPr>
      </p:pic>
    </p:spTree>
    <p:extLst>
      <p:ext uri="{BB962C8B-B14F-4D97-AF65-F5344CB8AC3E}">
        <p14:creationId xmlns:p14="http://schemas.microsoft.com/office/powerpoint/2010/main" val="351267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017B-99F0-0F6F-92C4-A1CA7AC36321}"/>
              </a:ext>
            </a:extLst>
          </p:cNvPr>
          <p:cNvSpPr>
            <a:spLocks noGrp="1"/>
          </p:cNvSpPr>
          <p:nvPr>
            <p:ph type="title"/>
          </p:nvPr>
        </p:nvSpPr>
        <p:spPr>
          <a:xfrm>
            <a:off x="446315" y="0"/>
            <a:ext cx="5829301" cy="1325563"/>
          </a:xfrm>
        </p:spPr>
        <p:txBody>
          <a:bodyPr/>
          <a:lstStyle/>
          <a:p>
            <a:r>
              <a:rPr lang="en-US" dirty="0"/>
              <a:t>Host Operating System</a:t>
            </a:r>
          </a:p>
        </p:txBody>
      </p:sp>
      <p:sp>
        <p:nvSpPr>
          <p:cNvPr id="3" name="Content Placeholder 2">
            <a:extLst>
              <a:ext uri="{FF2B5EF4-FFF2-40B4-BE49-F238E27FC236}">
                <a16:creationId xmlns:a16="http://schemas.microsoft.com/office/drawing/2014/main" id="{8BC30B60-020A-33D4-70B6-93F1C1A5D453}"/>
              </a:ext>
            </a:extLst>
          </p:cNvPr>
          <p:cNvSpPr>
            <a:spLocks noGrp="1"/>
          </p:cNvSpPr>
          <p:nvPr>
            <p:ph idx="1"/>
          </p:nvPr>
        </p:nvSpPr>
        <p:spPr>
          <a:xfrm>
            <a:off x="6096000" y="1561108"/>
            <a:ext cx="6183086" cy="1915102"/>
          </a:xfrm>
        </p:spPr>
        <p:txBody>
          <a:bodyPr>
            <a:normAutofit fontScale="25000" lnSpcReduction="20000"/>
          </a:bodyPr>
          <a:lstStyle/>
          <a:p>
            <a:pPr marL="0" indent="0">
              <a:buNone/>
            </a:pPr>
            <a:endParaRPr lang="en-US" dirty="0"/>
          </a:p>
          <a:p>
            <a:r>
              <a:rPr lang="en-US" sz="8600" dirty="0"/>
              <a:t>Manages facial scanning by enabling a video camera and capturing a specified number of facial images, and comparing to template</a:t>
            </a:r>
          </a:p>
          <a:p>
            <a:pPr marL="0" indent="0">
              <a:buNone/>
            </a:pPr>
            <a:endParaRPr lang="en-US" sz="8600" dirty="0"/>
          </a:p>
          <a:p>
            <a:r>
              <a:rPr lang="en-US" sz="8600" dirty="0"/>
              <a:t>Utilizes Python with OpenCV, Facial Recognition, and Serial library to format images and execute algorithmic operations with templates</a:t>
            </a:r>
          </a:p>
          <a:p>
            <a:endParaRPr lang="en-US" dirty="0"/>
          </a:p>
        </p:txBody>
      </p:sp>
      <p:pic>
        <p:nvPicPr>
          <p:cNvPr id="7" name="Picture 6">
            <a:extLst>
              <a:ext uri="{FF2B5EF4-FFF2-40B4-BE49-F238E27FC236}">
                <a16:creationId xmlns:a16="http://schemas.microsoft.com/office/drawing/2014/main" id="{B36BFA18-0387-CA5A-BF4D-7A1FCDCB00BE}"/>
              </a:ext>
            </a:extLst>
          </p:cNvPr>
          <p:cNvPicPr>
            <a:picLocks noChangeAspect="1"/>
          </p:cNvPicPr>
          <p:nvPr/>
        </p:nvPicPr>
        <p:blipFill>
          <a:blip r:embed="rId2"/>
          <a:stretch>
            <a:fillRect/>
          </a:stretch>
        </p:blipFill>
        <p:spPr>
          <a:xfrm>
            <a:off x="697664" y="1212744"/>
            <a:ext cx="4828184" cy="4526932"/>
          </a:xfrm>
          <a:prstGeom prst="rect">
            <a:avLst/>
          </a:prstGeom>
        </p:spPr>
      </p:pic>
      <p:pic>
        <p:nvPicPr>
          <p:cNvPr id="11" name="Picture 10">
            <a:extLst>
              <a:ext uri="{FF2B5EF4-FFF2-40B4-BE49-F238E27FC236}">
                <a16:creationId xmlns:a16="http://schemas.microsoft.com/office/drawing/2014/main" id="{C15DE10C-2181-CAB9-FF31-D4A49BA0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555" y="4296791"/>
            <a:ext cx="5072109" cy="2297103"/>
          </a:xfrm>
          <a:prstGeom prst="rect">
            <a:avLst/>
          </a:prstGeom>
        </p:spPr>
      </p:pic>
    </p:spTree>
    <p:extLst>
      <p:ext uri="{BB962C8B-B14F-4D97-AF65-F5344CB8AC3E}">
        <p14:creationId xmlns:p14="http://schemas.microsoft.com/office/powerpoint/2010/main" val="2637197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2597</TotalTime>
  <Words>1191</Words>
  <Application>Microsoft Office PowerPoint</Application>
  <PresentationFormat>Widescreen</PresentationFormat>
  <Paragraphs>161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Multi-Biometric  Authentication System</vt:lpstr>
      <vt:lpstr>Overview</vt:lpstr>
      <vt:lpstr>Concept of Operation</vt:lpstr>
      <vt:lpstr>Concept of Operation 1</vt:lpstr>
      <vt:lpstr>Concept of Operation 2</vt:lpstr>
      <vt:lpstr>Fingerprint Authentication Process</vt:lpstr>
      <vt:lpstr>Facial Recognition Process</vt:lpstr>
      <vt:lpstr>Component Specification and Description</vt:lpstr>
      <vt:lpstr>Host Operating System</vt:lpstr>
      <vt:lpstr>Arduino Uno</vt:lpstr>
      <vt:lpstr>Finger Print Scanner</vt:lpstr>
      <vt:lpstr>LCD Display (16 x 2)</vt:lpstr>
      <vt:lpstr>Lock-style Solenoid</vt:lpstr>
      <vt:lpstr>High-Definition Webcam</vt:lpstr>
      <vt:lpstr>SPST and Push Button </vt:lpstr>
      <vt:lpstr>PowerPoint Presentation</vt:lpstr>
      <vt:lpstr>BOM</vt:lpstr>
      <vt:lpstr>RPi Implementation</vt:lpstr>
      <vt:lpstr>PowerPoint Presentation</vt:lpstr>
      <vt:lpstr>BOM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Multi-Biometric Authentication System</dc:title>
  <dc:creator>Gabriel Gorospe</dc:creator>
  <cp:lastModifiedBy>Gabriel Gorospe</cp:lastModifiedBy>
  <cp:revision>19</cp:revision>
  <cp:lastPrinted>2024-05-29T19:52:08Z</cp:lastPrinted>
  <dcterms:created xsi:type="dcterms:W3CDTF">2024-05-29T17:25:23Z</dcterms:created>
  <dcterms:modified xsi:type="dcterms:W3CDTF">2024-12-19T20:48:01Z</dcterms:modified>
</cp:coreProperties>
</file>